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63" r:id="rId3"/>
    <p:sldId id="264" r:id="rId4"/>
    <p:sldId id="261" r:id="rId5"/>
    <p:sldId id="257" r:id="rId6"/>
    <p:sldId id="267" r:id="rId7"/>
    <p:sldId id="266" r:id="rId8"/>
    <p:sldId id="271" r:id="rId9"/>
  </p:sldIdLst>
  <p:sldSz cx="9144000" cy="6858000" type="screen4x3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24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76C75-4357-49D9-A593-1122542CD9C3}" type="datetimeFigureOut">
              <a:rPr lang="de-CH" smtClean="0"/>
              <a:pPr/>
              <a:t>18.03.2015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47BBA-3F4C-499D-BF73-709C4A8738D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209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3ED88-160B-49C8-BD85-3AAA5FDC6FE4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76F06-BC02-416F-A89A-61AC47812529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63BCC-314D-4FF4-8B32-358FF1CF7AC1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0817E-2D7F-42AC-AAAE-BDF9D08B296C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9E2EC-40E5-4A9B-BF94-AFCAB0B4645C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B9A1A-2B96-4627-9A60-5E0959E838E5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FA107-1867-48CA-A55A-D4EF03603EE0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020E64-73FD-47F0-8007-C687F4AA0903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D97DF-7A3D-4C82-A4E4-8DC955E1F6C1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1EA607-4861-40D2-8F3F-0E61A6685303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D634DF-4E40-491C-827D-91D5D494F290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7EC308-B4DA-4DA9-8E8C-2429B6156930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3780F1-C834-4C64-84B1-72322E6C3AFF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h/url?sa=i&amp;rct=j&amp;q=&amp;esrc=s&amp;frm=1&amp;source=images&amp;cd=&amp;cad=rja&amp;uact=8&amp;ved=0CAcQjRw&amp;url=http://www.shutterstock.com/video/clip-1371502-stock-footage-female-liver-anatomy-in-detail-x-ray-loop.html&amp;ei=ElcIVZqBLYTqaOnigjg&amp;bvm=bv.88198703,d.d2s&amp;psig=AFQjCNHB-8xpKw7JnxnbB0wbP_VsAvwjwg&amp;ust=142669632061645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h/url?sa=i&amp;rct=j&amp;q=&amp;esrc=s&amp;frm=1&amp;source=images&amp;cd=&amp;cad=rja&amp;uact=8&amp;ved=0CAcQjRw&amp;url=http://themetapicture.com/i-might-stay-home/&amp;ei=BFEIVeHHEIOHPfT-gYgM&amp;bvm=bv.88528373,d.ZWU&amp;psig=AFQjCNH0DYPcl_M-mMP_Sau9PMsdC7ZAxA&amp;ust=142669476619423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de-CH" sz="2400" b="1" dirty="0" smtClean="0">
                <a:solidFill>
                  <a:schemeClr val="tx1"/>
                </a:solidFill>
              </a:rPr>
              <a:t>Regression </a:t>
            </a:r>
            <a:r>
              <a:rPr lang="de-CH" sz="2400" b="1" dirty="0" err="1" smtClean="0">
                <a:solidFill>
                  <a:schemeClr val="tx1"/>
                </a:solidFill>
              </a:rPr>
              <a:t>of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cirrhosis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during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treatment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with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tenofovir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disoproxil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fumarate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for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chronic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br>
              <a:rPr lang="de-CH" sz="2400" b="1" dirty="0" smtClean="0">
                <a:solidFill>
                  <a:schemeClr val="tx1"/>
                </a:solidFill>
              </a:rPr>
            </a:br>
            <a:r>
              <a:rPr lang="de-CH" sz="2400" b="1" dirty="0" err="1" smtClean="0">
                <a:solidFill>
                  <a:schemeClr val="tx1"/>
                </a:solidFill>
              </a:rPr>
              <a:t>hepatitis</a:t>
            </a:r>
            <a:r>
              <a:rPr lang="de-CH" sz="2400" b="1" dirty="0" smtClean="0">
                <a:solidFill>
                  <a:schemeClr val="tx1"/>
                </a:solidFill>
              </a:rPr>
              <a:t> B: a 5 </a:t>
            </a:r>
            <a:r>
              <a:rPr lang="de-CH" sz="2400" b="1" dirty="0" err="1" smtClean="0">
                <a:solidFill>
                  <a:schemeClr val="tx1"/>
                </a:solidFill>
              </a:rPr>
              <a:t>year</a:t>
            </a:r>
            <a:r>
              <a:rPr lang="de-CH" sz="2400" b="1" dirty="0" smtClean="0">
                <a:solidFill>
                  <a:schemeClr val="tx1"/>
                </a:solidFill>
              </a:rPr>
              <a:t> open-label follow-</a:t>
            </a:r>
            <a:r>
              <a:rPr lang="de-CH" sz="2400" b="1" dirty="0" err="1" smtClean="0">
                <a:solidFill>
                  <a:schemeClr val="tx1"/>
                </a:solidFill>
              </a:rPr>
              <a:t>up</a:t>
            </a:r>
            <a:r>
              <a:rPr lang="de-CH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err="1" smtClean="0">
                <a:solidFill>
                  <a:schemeClr val="tx1"/>
                </a:solidFill>
              </a:rPr>
              <a:t>study</a:t>
            </a:r>
            <a:endParaRPr lang="de-CH" sz="2400" b="1" dirty="0">
              <a:solidFill>
                <a:schemeClr val="tx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5606032" cy="30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Inselspital, Universitätsspital Ber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507" y="332656"/>
            <a:ext cx="6048357" cy="101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941022"/>
            <a:ext cx="1202749" cy="13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85632" y="647647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2F2C-3F12-4085-ADB5-0D729CA10D24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0F1-C834-4C64-84B1-72322E6C3AFF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167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feld 21"/>
          <p:cNvSpPr txBox="1"/>
          <p:nvPr/>
        </p:nvSpPr>
        <p:spPr>
          <a:xfrm>
            <a:off x="2915816" y="5218167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</a:rPr>
              <a:t>Progression </a:t>
            </a:r>
            <a:r>
              <a:rPr lang="de-CH" b="1" dirty="0" err="1" smtClean="0">
                <a:solidFill>
                  <a:srgbClr val="FF0000"/>
                </a:solidFill>
              </a:rPr>
              <a:t>to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cirrhosis</a:t>
            </a:r>
            <a:r>
              <a:rPr lang="de-CH" b="1" dirty="0" smtClean="0">
                <a:solidFill>
                  <a:srgbClr val="FF0000"/>
                </a:solidFill>
              </a:rPr>
              <a:t>, </a:t>
            </a:r>
            <a:r>
              <a:rPr lang="de-CH" b="1" dirty="0" err="1" smtClean="0">
                <a:solidFill>
                  <a:srgbClr val="FF0000"/>
                </a:solidFill>
              </a:rPr>
              <a:t>liver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failure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or</a:t>
            </a:r>
            <a:r>
              <a:rPr lang="de-CH" b="1" dirty="0" smtClean="0">
                <a:solidFill>
                  <a:srgbClr val="FF0000"/>
                </a:solidFill>
              </a:rPr>
              <a:t> HCC 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817E-2D7F-42AC-AAAE-BDF9D08B296C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0F1-C834-4C64-84B1-72322E6C3AFF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CH" sz="3000" dirty="0" err="1" smtClean="0">
                <a:solidFill>
                  <a:schemeClr val="accent4"/>
                </a:solidFill>
              </a:rPr>
              <a:t>Overview</a:t>
            </a:r>
            <a:r>
              <a:rPr lang="de-CH" sz="3000" dirty="0" smtClean="0">
                <a:solidFill>
                  <a:schemeClr val="accent4"/>
                </a:solidFill>
              </a:rPr>
              <a:t> </a:t>
            </a:r>
            <a:r>
              <a:rPr lang="de-CH" sz="3000" dirty="0" err="1" smtClean="0">
                <a:solidFill>
                  <a:schemeClr val="accent4"/>
                </a:solidFill>
              </a:rPr>
              <a:t>hepatitis</a:t>
            </a:r>
            <a:r>
              <a:rPr lang="de-CH" sz="3000" dirty="0" smtClean="0">
                <a:solidFill>
                  <a:schemeClr val="accent4"/>
                </a:solidFill>
              </a:rPr>
              <a:t> B</a:t>
            </a:r>
            <a:endParaRPr lang="de-CH" sz="3000" dirty="0">
              <a:solidFill>
                <a:schemeClr val="accent4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7544" y="4479503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b="1" dirty="0" smtClean="0">
                <a:solidFill>
                  <a:srgbClr val="FF0000"/>
                </a:solidFill>
              </a:rPr>
              <a:t>15-40 % </a:t>
            </a:r>
            <a:r>
              <a:rPr lang="de-CH" b="1" dirty="0" err="1" smtClean="0">
                <a:solidFill>
                  <a:srgbClr val="FF0000"/>
                </a:solidFill>
              </a:rPr>
              <a:t>of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patients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with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chronic</a:t>
            </a:r>
            <a:r>
              <a:rPr lang="de-CH" b="1" dirty="0" smtClean="0">
                <a:solidFill>
                  <a:srgbClr val="FF0000"/>
                </a:solidFill>
              </a:rPr>
              <a:t> HBV</a:t>
            </a:r>
            <a:endParaRPr lang="de-CH" dirty="0" smtClean="0"/>
          </a:p>
          <a:p>
            <a:r>
              <a:rPr lang="de-CH" b="1" dirty="0"/>
              <a:t>	</a:t>
            </a:r>
            <a:r>
              <a:rPr lang="de-CH" b="1" dirty="0" smtClean="0"/>
              <a:t>	</a:t>
            </a:r>
          </a:p>
          <a:p>
            <a:r>
              <a:rPr lang="de-CH" dirty="0" smtClean="0"/>
              <a:t>			</a:t>
            </a:r>
            <a:endParaRPr lang="de-CH" b="1" dirty="0"/>
          </a:p>
        </p:txBody>
      </p:sp>
      <p:cxnSp>
        <p:nvCxnSpPr>
          <p:cNvPr id="18" name="Gewinkelte Verbindung 17"/>
          <p:cNvCxnSpPr>
            <a:endCxn id="22" idx="1"/>
          </p:cNvCxnSpPr>
          <p:nvPr/>
        </p:nvCxnSpPr>
        <p:spPr>
          <a:xfrm>
            <a:off x="1644297" y="4826769"/>
            <a:ext cx="1271519" cy="576064"/>
          </a:xfrm>
          <a:prstGeom prst="bentConnector3">
            <a:avLst/>
          </a:prstGeom>
          <a:ln>
            <a:solidFill>
              <a:schemeClr val="accent4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67544" y="1844824"/>
            <a:ext cx="855875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Worldwide </a:t>
            </a:r>
            <a:r>
              <a:rPr lang="de-DE" dirty="0" err="1" smtClean="0"/>
              <a:t>estimated</a:t>
            </a:r>
            <a:r>
              <a:rPr lang="de-DE" dirty="0" smtClean="0"/>
              <a:t> 350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</a:p>
          <a:p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smtClean="0">
                <a:solidFill>
                  <a:schemeClr val="accent1"/>
                </a:solidFill>
              </a:rPr>
              <a:t>   </a:t>
            </a:r>
            <a:endParaRPr lang="de-DE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250.000 </a:t>
            </a:r>
            <a:r>
              <a:rPr lang="de-DE" dirty="0" err="1" smtClean="0"/>
              <a:t>to</a:t>
            </a:r>
            <a:r>
              <a:rPr lang="de-DE" dirty="0" smtClean="0"/>
              <a:t> 650.000 </a:t>
            </a:r>
            <a:r>
              <a:rPr lang="de-DE" dirty="0" err="1" smtClean="0"/>
              <a:t>chronic</a:t>
            </a:r>
            <a:r>
              <a:rPr lang="de-DE" dirty="0" smtClean="0"/>
              <a:t> </a:t>
            </a:r>
            <a:r>
              <a:rPr lang="de-DE" dirty="0" err="1" smtClean="0"/>
              <a:t>virus</a:t>
            </a:r>
            <a:r>
              <a:rPr lang="de-DE" dirty="0" smtClean="0"/>
              <a:t> </a:t>
            </a:r>
            <a:r>
              <a:rPr lang="de-DE" dirty="0" err="1" smtClean="0"/>
              <a:t>carrier</a:t>
            </a:r>
            <a:r>
              <a:rPr lang="de-DE" dirty="0" smtClean="0"/>
              <a:t> in Germany</a:t>
            </a:r>
          </a:p>
          <a:p>
            <a:endParaRPr lang="de-DE" dirty="0" smtClean="0"/>
          </a:p>
          <a:p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 smtClean="0"/>
              <a:t>Chronic</a:t>
            </a:r>
            <a:r>
              <a:rPr lang="de-DE" dirty="0" smtClean="0"/>
              <a:t>, </a:t>
            </a:r>
            <a:r>
              <a:rPr lang="de-DE" dirty="0" err="1" smtClean="0"/>
              <a:t>if</a:t>
            </a:r>
            <a:endParaRPr lang="de-DE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symptomatic</a:t>
            </a:r>
            <a:r>
              <a:rPr lang="de-DE" dirty="0" smtClean="0"/>
              <a:t> </a:t>
            </a:r>
            <a:r>
              <a:rPr lang="de-DE" dirty="0" err="1" smtClean="0"/>
              <a:t>liver</a:t>
            </a:r>
            <a:r>
              <a:rPr lang="de-DE" dirty="0" smtClean="0"/>
              <a:t> </a:t>
            </a:r>
            <a:r>
              <a:rPr lang="de-DE" dirty="0" err="1" smtClean="0"/>
              <a:t>infection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 err="1" smtClean="0"/>
              <a:t>the</a:t>
            </a:r>
            <a:r>
              <a:rPr lang="de-DE" dirty="0" smtClean="0"/>
              <a:t> viral </a:t>
            </a:r>
            <a:r>
              <a:rPr lang="de-DE" dirty="0" err="1" smtClean="0"/>
              <a:t>marker</a:t>
            </a:r>
            <a:r>
              <a:rPr lang="de-DE" dirty="0" smtClean="0"/>
              <a:t> </a:t>
            </a:r>
            <a:r>
              <a:rPr lang="de-DE" dirty="0" err="1" smtClean="0"/>
              <a:t>remains</a:t>
            </a:r>
            <a:r>
              <a:rPr lang="de-DE" dirty="0" smtClean="0"/>
              <a:t> </a:t>
            </a:r>
            <a:r>
              <a:rPr lang="de-DE" dirty="0" err="1" smtClean="0"/>
              <a:t>detectable</a:t>
            </a:r>
            <a:r>
              <a:rPr lang="de-DE" dirty="0" smtClean="0"/>
              <a:t> in </a:t>
            </a:r>
            <a:r>
              <a:rPr lang="de-DE" dirty="0" err="1" smtClean="0"/>
              <a:t>blood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6 </a:t>
            </a:r>
            <a:r>
              <a:rPr lang="de-DE" dirty="0" err="1" smtClean="0"/>
              <a:t>months</a:t>
            </a:r>
            <a:endParaRPr lang="de-DE" dirty="0" smtClean="0"/>
          </a:p>
        </p:txBody>
      </p:sp>
      <p:pic>
        <p:nvPicPr>
          <p:cNvPr id="11" name="Picture 6" descr="387442/inselspital.p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332656"/>
            <a:ext cx="1691681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4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817E-2D7F-42AC-AAAE-BDF9D08B296C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0F1-C834-4C64-84B1-72322E6C3AFF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3000" dirty="0" err="1" smtClean="0">
                <a:solidFill>
                  <a:schemeClr val="accent4"/>
                </a:solidFill>
              </a:rPr>
              <a:t>Aims</a:t>
            </a:r>
            <a:r>
              <a:rPr lang="de-CH" sz="3000" dirty="0" smtClean="0">
                <a:solidFill>
                  <a:schemeClr val="accent4"/>
                </a:solidFill>
              </a:rPr>
              <a:t> </a:t>
            </a:r>
            <a:r>
              <a:rPr lang="de-CH" sz="3000" dirty="0" err="1" smtClean="0">
                <a:solidFill>
                  <a:schemeClr val="accent4"/>
                </a:solidFill>
              </a:rPr>
              <a:t>of</a:t>
            </a:r>
            <a:r>
              <a:rPr lang="de-CH" sz="3000" dirty="0" smtClean="0">
                <a:solidFill>
                  <a:schemeClr val="accent4"/>
                </a:solidFill>
              </a:rPr>
              <a:t> </a:t>
            </a:r>
            <a:r>
              <a:rPr lang="de-CH" sz="3000" dirty="0" err="1" smtClean="0">
                <a:solidFill>
                  <a:schemeClr val="accent4"/>
                </a:solidFill>
              </a:rPr>
              <a:t>study</a:t>
            </a:r>
            <a:endParaRPr lang="de-CH" sz="3000" dirty="0">
              <a:solidFill>
                <a:schemeClr val="accent4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15434" y="1603515"/>
            <a:ext cx="66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Evidence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an </a:t>
            </a:r>
            <a:r>
              <a:rPr lang="de-CH" dirty="0" err="1" smtClean="0"/>
              <a:t>association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long</a:t>
            </a:r>
            <a:r>
              <a:rPr lang="de-CH" dirty="0" smtClean="0"/>
              <a:t>-term </a:t>
            </a:r>
            <a:r>
              <a:rPr lang="de-CH" dirty="0" err="1" smtClean="0"/>
              <a:t>suppression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HBV </a:t>
            </a:r>
            <a:r>
              <a:rPr lang="de-CH" dirty="0" err="1" smtClean="0"/>
              <a:t>replication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regression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liver</a:t>
            </a:r>
            <a:r>
              <a:rPr lang="de-CH" dirty="0" smtClean="0"/>
              <a:t> </a:t>
            </a:r>
            <a:r>
              <a:rPr lang="de-CH" dirty="0" err="1" smtClean="0"/>
              <a:t>fibrosis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Inclusion</a:t>
            </a:r>
            <a:r>
              <a:rPr lang="de-DE" dirty="0" smtClean="0"/>
              <a:t> </a:t>
            </a:r>
            <a:r>
              <a:rPr lang="de-DE" dirty="0" err="1" smtClean="0"/>
              <a:t>criteria</a:t>
            </a:r>
            <a:r>
              <a:rPr lang="de-DE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Patients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chronic</a:t>
            </a:r>
            <a:r>
              <a:rPr lang="de-DE" dirty="0" smtClean="0"/>
              <a:t> HBV </a:t>
            </a:r>
            <a:r>
              <a:rPr lang="de-DE" dirty="0" err="1" smtClean="0"/>
              <a:t>infection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Substance</a:t>
            </a:r>
            <a:r>
              <a:rPr lang="de-DE" b="1" dirty="0" smtClean="0"/>
              <a:t>: </a:t>
            </a:r>
            <a:r>
              <a:rPr lang="de-DE" b="1" dirty="0" err="1" smtClean="0"/>
              <a:t>Tenofovir</a:t>
            </a:r>
            <a:r>
              <a:rPr lang="de-DE" dirty="0" smtClean="0"/>
              <a:t> </a:t>
            </a:r>
            <a:r>
              <a:rPr lang="de-DE" b="1" dirty="0" smtClean="0"/>
              <a:t>= </a:t>
            </a:r>
            <a:r>
              <a:rPr lang="de-DE" b="1" dirty="0" smtClean="0"/>
              <a:t>Reverse-</a:t>
            </a:r>
            <a:r>
              <a:rPr lang="de-DE" b="1" dirty="0" err="1" smtClean="0"/>
              <a:t>transcriptase</a:t>
            </a:r>
            <a:r>
              <a:rPr lang="de-DE" b="1" dirty="0"/>
              <a:t> </a:t>
            </a:r>
            <a:r>
              <a:rPr lang="de-DE" b="1" dirty="0" err="1" smtClean="0"/>
              <a:t>inhibitor</a:t>
            </a:r>
            <a:r>
              <a:rPr lang="de-DE" b="1" dirty="0" smtClean="0"/>
              <a:t> </a:t>
            </a:r>
            <a:endParaRPr lang="de-CH" b="1" dirty="0"/>
          </a:p>
        </p:txBody>
      </p:sp>
      <p:pic>
        <p:nvPicPr>
          <p:cNvPr id="13" name="Picture 6" descr="387442/inselspital.p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332656"/>
            <a:ext cx="1691681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5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DC-38E3-413D-B8B6-243CB11FF02E}" type="datetime1">
              <a:rPr lang="de-CH" smtClean="0"/>
              <a:pPr/>
              <a:t>18.03.2015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Martin </a:t>
            </a:r>
            <a:r>
              <a:rPr lang="de-CH" dirty="0" err="1" smtClean="0"/>
              <a:t>Gerbert</a:t>
            </a:r>
            <a:r>
              <a:rPr lang="de-CH" dirty="0" smtClean="0"/>
              <a:t>, Inselspital Bern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0F1-C834-4C64-84B1-72322E6C3AFF}" type="slidenum">
              <a:rPr lang="de-CH" smtClean="0"/>
              <a:pPr/>
              <a:t>4</a:t>
            </a:fld>
            <a:endParaRPr lang="de-CH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46447"/>
            <a:ext cx="3578157" cy="521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1814430" y="538607"/>
            <a:ext cx="56886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000" dirty="0" err="1" smtClean="0">
                <a:solidFill>
                  <a:schemeClr val="accent4"/>
                </a:solidFill>
              </a:rPr>
              <a:t>Structure</a:t>
            </a:r>
            <a:r>
              <a:rPr lang="de-CH" sz="3000" dirty="0" smtClean="0">
                <a:solidFill>
                  <a:schemeClr val="accent4"/>
                </a:solidFill>
              </a:rPr>
              <a:t> </a:t>
            </a:r>
            <a:r>
              <a:rPr lang="de-CH" sz="3000" dirty="0" err="1" smtClean="0">
                <a:solidFill>
                  <a:schemeClr val="accent4"/>
                </a:solidFill>
              </a:rPr>
              <a:t>of</a:t>
            </a:r>
            <a:r>
              <a:rPr lang="de-CH" sz="3000" dirty="0" smtClean="0">
                <a:solidFill>
                  <a:schemeClr val="accent4"/>
                </a:solidFill>
              </a:rPr>
              <a:t> </a:t>
            </a:r>
            <a:r>
              <a:rPr lang="de-CH" sz="3000" dirty="0" err="1" smtClean="0">
                <a:solidFill>
                  <a:schemeClr val="accent4"/>
                </a:solidFill>
              </a:rPr>
              <a:t>study</a:t>
            </a:r>
            <a:endParaRPr lang="de-CH" sz="3000" dirty="0">
              <a:solidFill>
                <a:schemeClr val="accent4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67544" y="1608525"/>
            <a:ext cx="29523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400" dirty="0" smtClean="0"/>
              <a:t>641 Patienten </a:t>
            </a:r>
            <a:r>
              <a:rPr lang="de-CH" sz="1400" dirty="0" err="1" smtClean="0"/>
              <a:t>received</a:t>
            </a:r>
            <a:r>
              <a:rPr lang="de-CH" sz="1400" dirty="0" smtClean="0"/>
              <a:t> </a:t>
            </a:r>
            <a:r>
              <a:rPr lang="de-CH" sz="1400" dirty="0" err="1" smtClean="0"/>
              <a:t>randomisied</a:t>
            </a:r>
            <a:r>
              <a:rPr lang="de-CH" sz="1400" dirty="0" smtClean="0"/>
              <a:t> </a:t>
            </a:r>
            <a:r>
              <a:rPr lang="de-CH" sz="1400" dirty="0" err="1" smtClean="0"/>
              <a:t>treatment</a:t>
            </a:r>
            <a:r>
              <a:rPr lang="de-CH" sz="1400" dirty="0" smtClean="0"/>
              <a:t> </a:t>
            </a:r>
            <a:r>
              <a:rPr lang="de-CH" sz="1400" dirty="0" err="1" smtClean="0"/>
              <a:t>with</a:t>
            </a:r>
            <a:r>
              <a:rPr lang="de-CH" sz="1400" dirty="0" smtClean="0"/>
              <a:t> </a:t>
            </a:r>
            <a:r>
              <a:rPr lang="de-CH" sz="1400" dirty="0" err="1" smtClean="0"/>
              <a:t>adefovir</a:t>
            </a:r>
            <a:r>
              <a:rPr lang="de-CH" sz="1400" dirty="0" smtClean="0"/>
              <a:t> </a:t>
            </a:r>
            <a:r>
              <a:rPr lang="de-CH" sz="1400" dirty="0" err="1" smtClean="0"/>
              <a:t>or</a:t>
            </a:r>
            <a:r>
              <a:rPr lang="de-CH" sz="1400" dirty="0" smtClean="0"/>
              <a:t> </a:t>
            </a:r>
            <a:r>
              <a:rPr lang="de-CH" sz="1400" dirty="0" err="1"/>
              <a:t>t</a:t>
            </a:r>
            <a:r>
              <a:rPr lang="de-CH" sz="1400" dirty="0" err="1" smtClean="0"/>
              <a:t>enofovir</a:t>
            </a:r>
            <a:r>
              <a:rPr lang="de-CH" sz="1400" dirty="0" smtClean="0"/>
              <a:t> </a:t>
            </a:r>
            <a:r>
              <a:rPr lang="de-CH" sz="1400" dirty="0" err="1" smtClean="0"/>
              <a:t>for</a:t>
            </a:r>
            <a:r>
              <a:rPr lang="de-CH" sz="1400" dirty="0" smtClean="0"/>
              <a:t> 1 </a:t>
            </a:r>
            <a:r>
              <a:rPr lang="de-CH" sz="1400" dirty="0" err="1" smtClean="0"/>
              <a:t>year</a:t>
            </a:r>
            <a:endParaRPr lang="de-CH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400" dirty="0" smtClean="0"/>
              <a:t>634 </a:t>
            </a:r>
            <a:r>
              <a:rPr lang="de-CH" sz="1400" dirty="0" err="1" smtClean="0"/>
              <a:t>with</a:t>
            </a:r>
            <a:r>
              <a:rPr lang="de-CH" sz="1400" dirty="0" smtClean="0"/>
              <a:t> </a:t>
            </a:r>
            <a:r>
              <a:rPr lang="de-CH" sz="1400" dirty="0" err="1" smtClean="0"/>
              <a:t>available</a:t>
            </a:r>
            <a:r>
              <a:rPr lang="de-CH" sz="1400" dirty="0" smtClean="0"/>
              <a:t> </a:t>
            </a:r>
            <a:r>
              <a:rPr lang="de-CH" sz="1400" dirty="0" err="1" smtClean="0"/>
              <a:t>baseline</a:t>
            </a:r>
            <a:r>
              <a:rPr lang="de-CH" sz="1400" dirty="0" smtClean="0"/>
              <a:t> </a:t>
            </a:r>
            <a:r>
              <a:rPr lang="de-CH" sz="1400" dirty="0" err="1" smtClean="0"/>
              <a:t>liver</a:t>
            </a:r>
            <a:r>
              <a:rPr lang="de-CH" sz="1400" dirty="0" smtClean="0"/>
              <a:t> </a:t>
            </a:r>
            <a:r>
              <a:rPr lang="de-CH" sz="1400" dirty="0" err="1" smtClean="0"/>
              <a:t>biopsy</a:t>
            </a:r>
            <a:r>
              <a:rPr lang="de-CH" sz="1400" dirty="0" smtClean="0"/>
              <a:t> </a:t>
            </a:r>
            <a:r>
              <a:rPr lang="de-CH" sz="1400" dirty="0" err="1" smtClean="0"/>
              <a:t>data</a:t>
            </a:r>
            <a:endParaRPr lang="de-CH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400" dirty="0" smtClean="0"/>
              <a:t>585 </a:t>
            </a:r>
            <a:r>
              <a:rPr lang="de-CH" sz="1400" dirty="0" err="1" smtClean="0"/>
              <a:t>entered</a:t>
            </a:r>
            <a:r>
              <a:rPr lang="de-CH" sz="1400" dirty="0" smtClean="0"/>
              <a:t> open </a:t>
            </a:r>
            <a:r>
              <a:rPr lang="de-CH" sz="1400" dirty="0" err="1" smtClean="0"/>
              <a:t>label</a:t>
            </a:r>
            <a:r>
              <a:rPr lang="de-CH" sz="1400" dirty="0" smtClean="0"/>
              <a:t> </a:t>
            </a:r>
            <a:r>
              <a:rPr lang="de-CH" sz="1400" dirty="0" err="1" smtClean="0"/>
              <a:t>phase</a:t>
            </a:r>
            <a:r>
              <a:rPr lang="de-CH" sz="1400" dirty="0" smtClean="0"/>
              <a:t> – </a:t>
            </a:r>
            <a:r>
              <a:rPr lang="de-CH" sz="1400" dirty="0" err="1" smtClean="0"/>
              <a:t>treatment</a:t>
            </a:r>
            <a:r>
              <a:rPr lang="de-CH" sz="1400" dirty="0" smtClean="0"/>
              <a:t> </a:t>
            </a:r>
            <a:r>
              <a:rPr lang="de-CH" sz="1400" dirty="0" err="1" smtClean="0"/>
              <a:t>with</a:t>
            </a:r>
            <a:r>
              <a:rPr lang="de-CH" sz="1400" dirty="0" smtClean="0"/>
              <a:t> </a:t>
            </a:r>
            <a:r>
              <a:rPr lang="de-CH" sz="1400" dirty="0" err="1" smtClean="0"/>
              <a:t>tenofovir</a:t>
            </a:r>
            <a:r>
              <a:rPr lang="de-CH" sz="1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400" dirty="0" smtClean="0"/>
              <a:t>348 </a:t>
            </a:r>
            <a:r>
              <a:rPr lang="de-CH" sz="1400" dirty="0" err="1" smtClean="0"/>
              <a:t>useful</a:t>
            </a:r>
            <a:r>
              <a:rPr lang="de-CH" sz="1400" dirty="0" smtClean="0"/>
              <a:t> </a:t>
            </a:r>
            <a:r>
              <a:rPr lang="de-CH" sz="1400" dirty="0" err="1" smtClean="0"/>
              <a:t>biopsy</a:t>
            </a:r>
            <a:r>
              <a:rPr lang="de-CH" sz="1400" dirty="0" smtClean="0"/>
              <a:t> </a:t>
            </a:r>
            <a:r>
              <a:rPr lang="de-CH" sz="1400" dirty="0" err="1" smtClean="0"/>
              <a:t>samples</a:t>
            </a:r>
            <a:r>
              <a:rPr lang="de-CH" sz="1400" dirty="0" smtClean="0"/>
              <a:t> at </a:t>
            </a:r>
            <a:r>
              <a:rPr lang="de-CH" sz="1400" dirty="0" err="1" smtClean="0"/>
              <a:t>year</a:t>
            </a:r>
            <a:r>
              <a:rPr lang="de-CH" sz="1400" dirty="0" smtClean="0"/>
              <a:t> 5 </a:t>
            </a:r>
            <a:r>
              <a:rPr lang="de-CH" sz="1400" dirty="0" err="1" smtClean="0"/>
              <a:t>of</a:t>
            </a:r>
            <a:r>
              <a:rPr lang="de-CH" sz="1400" dirty="0" smtClean="0"/>
              <a:t> open </a:t>
            </a:r>
            <a:r>
              <a:rPr lang="de-CH" sz="1400" dirty="0" err="1" smtClean="0"/>
              <a:t>label</a:t>
            </a:r>
            <a:r>
              <a:rPr lang="de-CH" sz="1400" dirty="0" smtClean="0"/>
              <a:t> </a:t>
            </a:r>
            <a:r>
              <a:rPr lang="de-CH" sz="1400" dirty="0" err="1" smtClean="0"/>
              <a:t>phase</a:t>
            </a:r>
            <a:endParaRPr lang="de-CH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1400" dirty="0" smtClean="0"/>
          </a:p>
        </p:txBody>
      </p:sp>
      <p:sp>
        <p:nvSpPr>
          <p:cNvPr id="15" name="Rechteck 14"/>
          <p:cNvSpPr/>
          <p:nvPr/>
        </p:nvSpPr>
        <p:spPr>
          <a:xfrm>
            <a:off x="3635896" y="6042776"/>
            <a:ext cx="2572671" cy="2665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4" name="Picture 6" descr="387442/inselspital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332656"/>
            <a:ext cx="1691681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7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387442/inselspital.p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332656"/>
            <a:ext cx="1691681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124744"/>
            <a:ext cx="6314009" cy="4653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2127-1EBC-4F94-B3A2-A49635E490C7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Martin Gerbert, Inselspital Bern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0F1-C834-4C64-84B1-72322E6C3AFF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3000" dirty="0" err="1" smtClean="0">
                <a:solidFill>
                  <a:schemeClr val="accent4"/>
                </a:solidFill>
              </a:rPr>
              <a:t>Results</a:t>
            </a:r>
            <a:endParaRPr lang="de-CH" sz="3000" dirty="0">
              <a:solidFill>
                <a:schemeClr val="accent4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732240" y="2564904"/>
            <a:ext cx="22322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Knodell</a:t>
            </a:r>
            <a:r>
              <a:rPr lang="de-CH" dirty="0" smtClean="0"/>
              <a:t> Score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 dirty="0"/>
              <a:t>S</a:t>
            </a:r>
            <a:r>
              <a:rPr lang="de-CH" sz="1200" dirty="0" smtClean="0"/>
              <a:t>core 3 </a:t>
            </a:r>
            <a:r>
              <a:rPr lang="de-CH" sz="1200" dirty="0" err="1" smtClean="0"/>
              <a:t>or</a:t>
            </a:r>
            <a:r>
              <a:rPr lang="de-CH" sz="1200" dirty="0" smtClean="0"/>
              <a:t> </a:t>
            </a:r>
            <a:r>
              <a:rPr lang="de-CH" sz="1200" dirty="0" err="1" smtClean="0"/>
              <a:t>less</a:t>
            </a:r>
            <a:r>
              <a:rPr lang="de-CH" sz="1200" dirty="0" smtClean="0"/>
              <a:t> </a:t>
            </a:r>
            <a:r>
              <a:rPr lang="de-CH" sz="1200" dirty="0" err="1" smtClean="0"/>
              <a:t>indicate</a:t>
            </a:r>
            <a:r>
              <a:rPr lang="de-CH" sz="1200" dirty="0" smtClean="0"/>
              <a:t> mild </a:t>
            </a:r>
            <a:r>
              <a:rPr lang="de-CH" sz="1200" dirty="0" err="1" smtClean="0"/>
              <a:t>or</a:t>
            </a:r>
            <a:r>
              <a:rPr lang="de-CH" sz="1200" dirty="0" smtClean="0"/>
              <a:t> </a:t>
            </a:r>
            <a:r>
              <a:rPr lang="de-CH" sz="1200" dirty="0" err="1" smtClean="0"/>
              <a:t>no</a:t>
            </a:r>
            <a:r>
              <a:rPr lang="de-CH" sz="1200" dirty="0"/>
              <a:t> </a:t>
            </a:r>
            <a:r>
              <a:rPr lang="de-CH" sz="1200" dirty="0" err="1" smtClean="0"/>
              <a:t>necroinflammation</a:t>
            </a:r>
            <a:endParaRPr lang="de-CH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 dirty="0"/>
              <a:t>S</a:t>
            </a:r>
            <a:r>
              <a:rPr lang="de-CH" sz="1200" dirty="0" smtClean="0"/>
              <a:t>core 10 </a:t>
            </a:r>
            <a:r>
              <a:rPr lang="de-CH" sz="1200" dirty="0" err="1" smtClean="0"/>
              <a:t>or</a:t>
            </a:r>
            <a:r>
              <a:rPr lang="de-CH" sz="1200" dirty="0" smtClean="0"/>
              <a:t> </a:t>
            </a:r>
            <a:r>
              <a:rPr lang="de-CH" sz="1200" dirty="0" err="1" smtClean="0"/>
              <a:t>above</a:t>
            </a:r>
            <a:r>
              <a:rPr lang="de-CH" sz="1200" dirty="0" smtClean="0"/>
              <a:t> </a:t>
            </a:r>
            <a:r>
              <a:rPr lang="de-CH" sz="1200" dirty="0" err="1" smtClean="0"/>
              <a:t>pronounced</a:t>
            </a:r>
            <a:r>
              <a:rPr lang="de-CH" sz="1200" dirty="0" smtClean="0"/>
              <a:t> </a:t>
            </a:r>
            <a:r>
              <a:rPr lang="de-CH" sz="1200" dirty="0" err="1" smtClean="0"/>
              <a:t>necroinflammation</a:t>
            </a:r>
            <a:endParaRPr lang="de-CH" sz="1200" dirty="0"/>
          </a:p>
          <a:p>
            <a:endParaRPr lang="de-CH" dirty="0" smtClean="0"/>
          </a:p>
          <a:p>
            <a:r>
              <a:rPr lang="de-CH" dirty="0" smtClean="0"/>
              <a:t>Ishak Score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 dirty="0"/>
              <a:t>S</a:t>
            </a:r>
            <a:r>
              <a:rPr lang="de-CH" sz="1200" dirty="0" smtClean="0"/>
              <a:t>core 0 </a:t>
            </a:r>
            <a:r>
              <a:rPr lang="de-CH" sz="1200" dirty="0" err="1" smtClean="0"/>
              <a:t>indicates</a:t>
            </a:r>
            <a:r>
              <a:rPr lang="de-CH" sz="1200" dirty="0" smtClean="0"/>
              <a:t> </a:t>
            </a:r>
            <a:r>
              <a:rPr lang="de-CH" sz="1200" dirty="0" err="1" smtClean="0"/>
              <a:t>absence</a:t>
            </a:r>
            <a:r>
              <a:rPr lang="de-CH" sz="1200" dirty="0" smtClean="0"/>
              <a:t> </a:t>
            </a:r>
            <a:r>
              <a:rPr lang="de-CH" sz="1200" dirty="0" err="1" smtClean="0"/>
              <a:t>of</a:t>
            </a:r>
            <a:r>
              <a:rPr lang="de-CH" sz="1200" dirty="0" smtClean="0"/>
              <a:t> </a:t>
            </a:r>
            <a:r>
              <a:rPr lang="de-CH" sz="1200" dirty="0" err="1" smtClean="0"/>
              <a:t>fibrosis</a:t>
            </a:r>
            <a:endParaRPr lang="de-CH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1200" dirty="0"/>
              <a:t>S</a:t>
            </a:r>
            <a:r>
              <a:rPr lang="de-CH" sz="1200" dirty="0" smtClean="0"/>
              <a:t>core 5 </a:t>
            </a:r>
            <a:r>
              <a:rPr lang="de-CH" sz="1200" dirty="0" err="1" smtClean="0"/>
              <a:t>or</a:t>
            </a:r>
            <a:r>
              <a:rPr lang="de-CH" sz="1200" dirty="0" smtClean="0"/>
              <a:t> </a:t>
            </a:r>
            <a:r>
              <a:rPr lang="de-CH" sz="1200" dirty="0" err="1" smtClean="0"/>
              <a:t>more</a:t>
            </a:r>
            <a:r>
              <a:rPr lang="de-CH" sz="1200" dirty="0" smtClean="0"/>
              <a:t> </a:t>
            </a:r>
            <a:r>
              <a:rPr lang="de-CH" sz="1200" dirty="0" err="1" smtClean="0"/>
              <a:t>indicates</a:t>
            </a:r>
            <a:r>
              <a:rPr lang="de-CH" sz="1200" dirty="0" smtClean="0"/>
              <a:t> </a:t>
            </a:r>
            <a:r>
              <a:rPr lang="de-CH" sz="1200" dirty="0" err="1" smtClean="0"/>
              <a:t>cirrhosis</a:t>
            </a:r>
            <a:endParaRPr lang="de-CH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CH" sz="1200" dirty="0" smtClean="0"/>
          </a:p>
          <a:p>
            <a:endParaRPr lang="de-CH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1600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62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http://ak.picdn.net/shutterstock/videos/1371502/preview/stock-footage-female-liver-anatomy-in-detail-x-ray-loo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503" y="4057040"/>
            <a:ext cx="3191236" cy="217475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817E-2D7F-42AC-AAAE-BDF9D08B296C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0F1-C834-4C64-84B1-72322E6C3AFF}" type="slidenum">
              <a:rPr lang="de-CH" smtClean="0"/>
              <a:pPr/>
              <a:t>6</a:t>
            </a:fld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501727" y="78237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96 </a:t>
            </a:r>
            <a:r>
              <a:rPr lang="de-CH" dirty="0" err="1"/>
              <a:t>p</a:t>
            </a:r>
            <a:r>
              <a:rPr lang="de-CH" dirty="0" err="1" smtClean="0"/>
              <a:t>atients</a:t>
            </a:r>
            <a:r>
              <a:rPr lang="de-CH" dirty="0" smtClean="0"/>
              <a:t> </a:t>
            </a:r>
            <a:r>
              <a:rPr lang="de-CH" dirty="0" err="1" smtClean="0"/>
              <a:t>had</a:t>
            </a:r>
            <a:r>
              <a:rPr lang="de-CH" dirty="0" smtClean="0"/>
              <a:t> </a:t>
            </a:r>
            <a:r>
              <a:rPr lang="de-CH" dirty="0" err="1" smtClean="0"/>
              <a:t>cirrhosis</a:t>
            </a:r>
            <a:r>
              <a:rPr lang="de-CH" dirty="0" smtClean="0"/>
              <a:t> (Ishak score </a:t>
            </a:r>
            <a:r>
              <a:rPr lang="de-CH" dirty="0" smtClean="0">
                <a:effectLst/>
              </a:rPr>
              <a:t>≥ 5) at </a:t>
            </a:r>
            <a:r>
              <a:rPr lang="de-CH" dirty="0" err="1" smtClean="0">
                <a:effectLst/>
              </a:rPr>
              <a:t>baseline</a:t>
            </a:r>
            <a:endParaRPr lang="de-CH" dirty="0" smtClean="0">
              <a:effectLst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28188" y="126876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71 </a:t>
            </a:r>
            <a:r>
              <a:rPr lang="de-CH" dirty="0">
                <a:solidFill>
                  <a:schemeClr val="accent2"/>
                </a:solidFill>
              </a:rPr>
              <a:t>(74 %) </a:t>
            </a:r>
            <a:r>
              <a:rPr lang="de-CH" dirty="0" err="1">
                <a:solidFill>
                  <a:schemeClr val="accent2"/>
                </a:solidFill>
              </a:rPr>
              <a:t>were</a:t>
            </a:r>
            <a:r>
              <a:rPr lang="de-CH" dirty="0">
                <a:solidFill>
                  <a:schemeClr val="accent2"/>
                </a:solidFill>
              </a:rPr>
              <a:t> </a:t>
            </a:r>
            <a:r>
              <a:rPr lang="de-CH" dirty="0" err="1">
                <a:solidFill>
                  <a:schemeClr val="accent2"/>
                </a:solidFill>
              </a:rPr>
              <a:t>no</a:t>
            </a:r>
            <a:r>
              <a:rPr lang="de-CH" dirty="0">
                <a:solidFill>
                  <a:schemeClr val="accent2"/>
                </a:solidFill>
              </a:rPr>
              <a:t> </a:t>
            </a:r>
            <a:r>
              <a:rPr lang="de-CH" dirty="0" err="1">
                <a:solidFill>
                  <a:schemeClr val="accent2"/>
                </a:solidFill>
              </a:rPr>
              <a:t>longer</a:t>
            </a:r>
            <a:r>
              <a:rPr lang="de-CH" dirty="0">
                <a:solidFill>
                  <a:schemeClr val="accent2"/>
                </a:solidFill>
              </a:rPr>
              <a:t> </a:t>
            </a:r>
            <a:r>
              <a:rPr lang="de-CH" dirty="0" err="1">
                <a:solidFill>
                  <a:schemeClr val="accent2"/>
                </a:solidFill>
              </a:rPr>
              <a:t>cirrhotic</a:t>
            </a:r>
            <a:r>
              <a:rPr lang="de-CH" dirty="0">
                <a:solidFill>
                  <a:schemeClr val="accent2"/>
                </a:solidFill>
              </a:rPr>
              <a:t> </a:t>
            </a:r>
            <a:r>
              <a:rPr lang="de-CH" dirty="0"/>
              <a:t>at </a:t>
            </a:r>
            <a:r>
              <a:rPr lang="de-CH" dirty="0" err="1"/>
              <a:t>year</a:t>
            </a:r>
            <a:r>
              <a:rPr lang="de-CH" dirty="0"/>
              <a:t> 5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85075" y="2348880"/>
            <a:ext cx="63164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/>
              <a:t>High </a:t>
            </a:r>
            <a:r>
              <a:rPr lang="de-CH" b="1" dirty="0" err="1" smtClean="0"/>
              <a:t>response</a:t>
            </a:r>
            <a:r>
              <a:rPr lang="de-CH" b="1" dirty="0" smtClean="0"/>
              <a:t> </a:t>
            </a:r>
            <a:r>
              <a:rPr lang="de-CH" b="1" dirty="0" err="1"/>
              <a:t>to</a:t>
            </a:r>
            <a:r>
              <a:rPr lang="de-CH" b="1" dirty="0"/>
              <a:t> </a:t>
            </a:r>
            <a:r>
              <a:rPr lang="de-CH" b="1" dirty="0" err="1"/>
              <a:t>tenofovir</a:t>
            </a:r>
            <a:r>
              <a:rPr lang="de-CH" b="1" dirty="0"/>
              <a:t> </a:t>
            </a:r>
            <a:r>
              <a:rPr lang="de-CH" b="1" dirty="0" err="1"/>
              <a:t>treatment</a:t>
            </a:r>
            <a:endParaRPr lang="de-CH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 smtClean="0"/>
              <a:t>Viral </a:t>
            </a:r>
            <a:r>
              <a:rPr lang="de-CH" dirty="0" err="1" smtClean="0"/>
              <a:t>suppression</a:t>
            </a:r>
            <a:r>
              <a:rPr lang="de-CH" dirty="0" smtClean="0"/>
              <a:t> in 99%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</a:p>
          <a:p>
            <a:pPr lvl="1"/>
            <a:r>
              <a:rPr lang="de-CH" dirty="0" smtClean="0"/>
              <a:t>   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long</a:t>
            </a:r>
            <a:r>
              <a:rPr lang="de-CH" dirty="0" smtClean="0"/>
              <a:t>-term </a:t>
            </a:r>
            <a:r>
              <a:rPr lang="de-CH" dirty="0" err="1" smtClean="0"/>
              <a:t>therapy</a:t>
            </a:r>
            <a:endParaRPr lang="de-CH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lvl="2"/>
            <a:r>
              <a:rPr lang="de-CH" dirty="0" smtClean="0"/>
              <a:t> </a:t>
            </a:r>
            <a:endParaRPr lang="de-CH" dirty="0"/>
          </a:p>
        </p:txBody>
      </p:sp>
      <p:pic>
        <p:nvPicPr>
          <p:cNvPr id="12" name="Picture 6" descr="387442/inselspital.p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332656"/>
            <a:ext cx="1691681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01727" y="1839730"/>
            <a:ext cx="6950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≥ 91%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/>
              <a:t>Ishak score ≥ </a:t>
            </a:r>
            <a:r>
              <a:rPr lang="de-CH" dirty="0" smtClean="0"/>
              <a:t>2 </a:t>
            </a:r>
            <a:r>
              <a:rPr lang="de-CH" dirty="0" err="1" smtClean="0"/>
              <a:t>had</a:t>
            </a:r>
            <a:r>
              <a:rPr lang="de-CH" dirty="0" smtClean="0"/>
              <a:t> </a:t>
            </a:r>
            <a:r>
              <a:rPr lang="de-CH" dirty="0" err="1" smtClean="0"/>
              <a:t>histological</a:t>
            </a:r>
            <a:r>
              <a:rPr lang="de-CH" dirty="0" smtClean="0"/>
              <a:t> </a:t>
            </a:r>
            <a:r>
              <a:rPr lang="de-CH" dirty="0" err="1" smtClean="0"/>
              <a:t>improvement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454871" y="3650581"/>
            <a:ext cx="66226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err="1" smtClean="0"/>
              <a:t>No</a:t>
            </a:r>
            <a:r>
              <a:rPr lang="de-CH" b="1" dirty="0" smtClean="0"/>
              <a:t> </a:t>
            </a:r>
            <a:r>
              <a:rPr lang="de-CH" b="1" dirty="0" err="1" smtClean="0"/>
              <a:t>resistance-associated</a:t>
            </a:r>
            <a:r>
              <a:rPr lang="de-CH" b="1" dirty="0" smtClean="0"/>
              <a:t> </a:t>
            </a:r>
            <a:r>
              <a:rPr lang="de-CH" b="1" dirty="0" err="1" smtClean="0"/>
              <a:t>mutations</a:t>
            </a:r>
            <a:r>
              <a:rPr lang="de-CH" b="1" dirty="0" smtClean="0"/>
              <a:t> </a:t>
            </a:r>
          </a:p>
          <a:p>
            <a:r>
              <a:rPr lang="de-CH" dirty="0" smtClean="0"/>
              <a:t>   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detected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/>
              <a:t>Low </a:t>
            </a:r>
            <a:r>
              <a:rPr lang="de-CH" b="1" dirty="0" err="1"/>
              <a:t>frequency</a:t>
            </a:r>
            <a:r>
              <a:rPr lang="de-CH" b="1" dirty="0"/>
              <a:t> </a:t>
            </a:r>
            <a:r>
              <a:rPr lang="de-CH" b="1" dirty="0" err="1"/>
              <a:t>of</a:t>
            </a:r>
            <a:r>
              <a:rPr lang="de-CH" b="1" dirty="0"/>
              <a:t> </a:t>
            </a:r>
            <a:r>
              <a:rPr lang="de-CH" b="1" dirty="0" err="1"/>
              <a:t>adverse</a:t>
            </a:r>
            <a:r>
              <a:rPr lang="de-CH" b="1" dirty="0"/>
              <a:t> </a:t>
            </a:r>
            <a:r>
              <a:rPr lang="de-CH" b="1" dirty="0" err="1" smtClean="0"/>
              <a:t>events</a:t>
            </a:r>
            <a:endParaRPr lang="de-CH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636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817E-2D7F-42AC-AAAE-BDF9D08B296C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0F1-C834-4C64-84B1-72322E6C3AFF}" type="slidenum">
              <a:rPr lang="de-CH" smtClean="0"/>
              <a:pPr/>
              <a:t>7</a:t>
            </a:fld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1763688" y="459204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000" dirty="0" smtClean="0">
                <a:solidFill>
                  <a:schemeClr val="accent4"/>
                </a:solidFill>
              </a:rPr>
              <a:t>Take Home Message</a:t>
            </a:r>
          </a:p>
          <a:p>
            <a:pPr algn="ctr"/>
            <a:r>
              <a:rPr lang="de-CH" sz="3000" dirty="0" err="1" smtClean="0">
                <a:solidFill>
                  <a:schemeClr val="accent4"/>
                </a:solidFill>
              </a:rPr>
              <a:t>Tenofovir</a:t>
            </a:r>
            <a:endParaRPr lang="de-CH" sz="3000" dirty="0">
              <a:solidFill>
                <a:schemeClr val="accent4"/>
              </a:solidFill>
            </a:endParaRPr>
          </a:p>
        </p:txBody>
      </p:sp>
      <p:pic>
        <p:nvPicPr>
          <p:cNvPr id="9" name="Picture 6" descr="387442/inselspital.p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332656"/>
            <a:ext cx="1691681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83874" y="2060848"/>
            <a:ext cx="7488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b="1" dirty="0" smtClean="0"/>
              <a:t>Long-term </a:t>
            </a:r>
            <a:r>
              <a:rPr lang="de-CH" b="1" dirty="0" err="1" smtClean="0"/>
              <a:t>suppression</a:t>
            </a:r>
            <a:r>
              <a:rPr lang="de-CH" b="1" dirty="0" smtClean="0"/>
              <a:t> </a:t>
            </a:r>
            <a:r>
              <a:rPr lang="de-CH" b="1" dirty="0" err="1" smtClean="0"/>
              <a:t>of</a:t>
            </a:r>
            <a:r>
              <a:rPr lang="de-CH" b="1" dirty="0" smtClean="0"/>
              <a:t> HBV </a:t>
            </a:r>
            <a:r>
              <a:rPr lang="de-CH" b="1" dirty="0" err="1" smtClean="0"/>
              <a:t>can</a:t>
            </a:r>
            <a:r>
              <a:rPr lang="de-CH" b="1" dirty="0" smtClean="0"/>
              <a:t> </a:t>
            </a:r>
            <a:r>
              <a:rPr lang="de-CH" b="1" dirty="0" err="1" smtClean="0"/>
              <a:t>lead</a:t>
            </a:r>
            <a:r>
              <a:rPr lang="de-CH" b="1" dirty="0" smtClean="0"/>
              <a:t> </a:t>
            </a:r>
            <a:r>
              <a:rPr lang="de-CH" b="1" dirty="0" err="1" smtClean="0"/>
              <a:t>to</a:t>
            </a:r>
            <a:r>
              <a:rPr lang="de-CH" b="1" dirty="0" smtClean="0"/>
              <a:t> </a:t>
            </a:r>
            <a:r>
              <a:rPr lang="de-CH" b="1" dirty="0" err="1" smtClean="0"/>
              <a:t>regression</a:t>
            </a:r>
            <a:r>
              <a:rPr lang="de-CH" b="1" dirty="0" smtClean="0"/>
              <a:t> </a:t>
            </a:r>
            <a:r>
              <a:rPr lang="de-CH" b="1" dirty="0" err="1" smtClean="0"/>
              <a:t>of</a:t>
            </a:r>
            <a:r>
              <a:rPr lang="de-CH" b="1" dirty="0" smtClean="0"/>
              <a:t> </a:t>
            </a:r>
            <a:r>
              <a:rPr lang="de-CH" b="1" dirty="0" err="1" smtClean="0"/>
              <a:t>fibrosis</a:t>
            </a:r>
            <a:r>
              <a:rPr lang="de-CH" b="1" dirty="0" smtClean="0"/>
              <a:t> </a:t>
            </a:r>
            <a:r>
              <a:rPr lang="de-CH" b="1" dirty="0" err="1" smtClean="0"/>
              <a:t>and</a:t>
            </a:r>
            <a:r>
              <a:rPr lang="de-CH" b="1" dirty="0" smtClean="0"/>
              <a:t> </a:t>
            </a:r>
            <a:r>
              <a:rPr lang="de-CH" b="1" dirty="0" err="1" smtClean="0"/>
              <a:t>cirrhosis</a:t>
            </a:r>
            <a:endParaRPr lang="de-CH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/>
              <a:t>Highest</a:t>
            </a:r>
            <a:r>
              <a:rPr lang="de-CH" dirty="0"/>
              <a:t> </a:t>
            </a:r>
            <a:r>
              <a:rPr lang="de-CH" dirty="0" err="1"/>
              <a:t>effects</a:t>
            </a:r>
            <a:r>
              <a:rPr lang="de-CH" dirty="0"/>
              <a:t> in </a:t>
            </a:r>
            <a:r>
              <a:rPr lang="de-CH" dirty="0" err="1"/>
              <a:t>patients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advanced</a:t>
            </a:r>
            <a:r>
              <a:rPr lang="de-CH" dirty="0"/>
              <a:t> </a:t>
            </a:r>
          </a:p>
          <a:p>
            <a:r>
              <a:rPr lang="de-CH" dirty="0"/>
              <a:t>    </a:t>
            </a:r>
            <a:r>
              <a:rPr lang="de-CH" dirty="0" err="1"/>
              <a:t>fibrosis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cirrhosis</a:t>
            </a:r>
            <a:r>
              <a:rPr lang="de-CH" dirty="0"/>
              <a:t> (Ishak Score ≥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Maintains</a:t>
            </a:r>
            <a:r>
              <a:rPr lang="de-CH" dirty="0" smtClean="0"/>
              <a:t> </a:t>
            </a:r>
            <a:r>
              <a:rPr lang="de-CH" dirty="0"/>
              <a:t>viral </a:t>
            </a:r>
            <a:r>
              <a:rPr lang="de-CH" dirty="0" err="1"/>
              <a:t>suppression</a:t>
            </a:r>
            <a:r>
              <a:rPr lang="de-CH" dirty="0"/>
              <a:t> in </a:t>
            </a:r>
            <a:r>
              <a:rPr lang="de-CH" dirty="0" err="1" smtClean="0"/>
              <a:t>majority</a:t>
            </a:r>
            <a:r>
              <a:rPr lang="de-CH" dirty="0" smtClean="0"/>
              <a:t> </a:t>
            </a:r>
          </a:p>
          <a:p>
            <a:r>
              <a:rPr lang="de-CH" dirty="0"/>
              <a:t> </a:t>
            </a:r>
            <a:r>
              <a:rPr lang="de-CH" dirty="0" smtClean="0"/>
              <a:t>  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/>
              <a:t>patients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HBV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 smtClean="0"/>
              <a:t>Well</a:t>
            </a:r>
            <a:r>
              <a:rPr lang="de-CH" dirty="0" smtClean="0"/>
              <a:t> </a:t>
            </a:r>
            <a:r>
              <a:rPr lang="de-CH" dirty="0" err="1" smtClean="0"/>
              <a:t>tolerated</a:t>
            </a:r>
            <a:r>
              <a:rPr lang="de-CH" dirty="0" smtClean="0"/>
              <a:t> – </a:t>
            </a:r>
            <a:r>
              <a:rPr lang="de-CH" b="1" dirty="0" err="1" smtClean="0"/>
              <a:t>low</a:t>
            </a:r>
            <a:r>
              <a:rPr lang="de-CH" b="1" dirty="0"/>
              <a:t> rate </a:t>
            </a:r>
            <a:r>
              <a:rPr lang="de-CH" b="1" dirty="0" err="1" smtClean="0"/>
              <a:t>of</a:t>
            </a:r>
            <a:r>
              <a:rPr lang="de-CH" b="1" dirty="0" smtClean="0"/>
              <a:t> </a:t>
            </a:r>
            <a:r>
              <a:rPr lang="de-CH" b="1" dirty="0" err="1" smtClean="0"/>
              <a:t>adverse</a:t>
            </a:r>
            <a:r>
              <a:rPr lang="de-CH" b="1" dirty="0" smtClean="0"/>
              <a:t> </a:t>
            </a:r>
            <a:r>
              <a:rPr lang="de-CH" b="1" dirty="0" err="1" smtClean="0"/>
              <a:t>events</a:t>
            </a:r>
            <a:endParaRPr lang="de-CH" b="1" dirty="0"/>
          </a:p>
          <a:p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</p:txBody>
      </p:sp>
      <p:pic>
        <p:nvPicPr>
          <p:cNvPr id="3074" name="Picture 2" descr="https://edc2.healthtap.com/ht-staging/user_answer/avatars/341828/large/open-uri20120806-25097-d95at8.jpeg?1386594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43408"/>
            <a:ext cx="2750230" cy="366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778876"/>
          </a:xfrm>
        </p:spPr>
        <p:txBody>
          <a:bodyPr>
            <a:noAutofit/>
          </a:bodyPr>
          <a:lstStyle/>
          <a:p>
            <a:pPr algn="ctr"/>
            <a:r>
              <a:rPr lang="en-US" sz="3000" u="sng" dirty="0">
                <a:solidFill>
                  <a:schemeClr val="accent4"/>
                </a:solidFill>
                <a:effectLst/>
              </a:rPr>
              <a:t>Thank you </a:t>
            </a:r>
            <a:r>
              <a:rPr lang="en-US" sz="3000" u="sng" dirty="0" smtClean="0">
                <a:solidFill>
                  <a:schemeClr val="accent4"/>
                </a:solidFill>
                <a:effectLst/>
              </a:rPr>
              <a:t>for </a:t>
            </a:r>
            <a:r>
              <a:rPr lang="en-US" sz="3000" u="sng" dirty="0">
                <a:solidFill>
                  <a:schemeClr val="accent4"/>
                </a:solidFill>
                <a:effectLst/>
              </a:rPr>
              <a:t>your </a:t>
            </a:r>
            <a:r>
              <a:rPr lang="en-US" sz="3000" u="sng" dirty="0" smtClean="0">
                <a:solidFill>
                  <a:schemeClr val="accent4"/>
                </a:solidFill>
                <a:effectLst/>
              </a:rPr>
              <a:t>attention.</a:t>
            </a:r>
            <a:endParaRPr lang="de-CH" sz="3000" u="sng" dirty="0">
              <a:solidFill>
                <a:schemeClr val="accent4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5632" y="647647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2F2C-3F12-4085-ADB5-0D729CA10D24}" type="datetime1">
              <a:rPr lang="de-CH" smtClean="0"/>
              <a:pPr/>
              <a:t>18.03.2015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Martin Gerbert, Inselspital Bern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0F1-C834-4C64-84B1-72322E6C3AFF}" type="slidenum">
              <a:rPr lang="de-CH" smtClean="0"/>
              <a:pPr/>
              <a:t>8</a:t>
            </a:fld>
            <a:endParaRPr lang="de-CH"/>
          </a:p>
        </p:txBody>
      </p:sp>
      <p:pic>
        <p:nvPicPr>
          <p:cNvPr id="1026" name="Picture 2" descr="http://cdn.themetapicture.com/media/funny-Facebook-like-hand-liver-walle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04" y="1556792"/>
            <a:ext cx="332685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148064" y="2204864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 smtClean="0">
                <a:solidFill>
                  <a:schemeClr val="accent4"/>
                </a:solidFill>
              </a:rPr>
              <a:t>Are </a:t>
            </a:r>
            <a:r>
              <a:rPr lang="de-CH" sz="3000" dirty="0" err="1" smtClean="0">
                <a:solidFill>
                  <a:schemeClr val="accent4"/>
                </a:solidFill>
              </a:rPr>
              <a:t>there</a:t>
            </a:r>
            <a:r>
              <a:rPr lang="de-CH" sz="3000" dirty="0" smtClean="0">
                <a:solidFill>
                  <a:schemeClr val="accent4"/>
                </a:solidFill>
              </a:rPr>
              <a:t> </a:t>
            </a:r>
            <a:r>
              <a:rPr lang="de-CH" sz="3000" dirty="0" err="1" smtClean="0">
                <a:solidFill>
                  <a:schemeClr val="accent4"/>
                </a:solidFill>
              </a:rPr>
              <a:t>any</a:t>
            </a:r>
            <a:r>
              <a:rPr lang="de-CH" sz="3000" dirty="0" smtClean="0">
                <a:solidFill>
                  <a:schemeClr val="accent4"/>
                </a:solidFill>
              </a:rPr>
              <a:t> </a:t>
            </a:r>
            <a:r>
              <a:rPr lang="de-CH" sz="3000" dirty="0" err="1" smtClean="0">
                <a:solidFill>
                  <a:schemeClr val="accent4"/>
                </a:solidFill>
              </a:rPr>
              <a:t>questions</a:t>
            </a:r>
            <a:r>
              <a:rPr lang="de-CH" sz="3000" dirty="0" smtClean="0">
                <a:solidFill>
                  <a:schemeClr val="accent4"/>
                </a:solidFill>
              </a:rPr>
              <a:t>?</a:t>
            </a:r>
            <a:endParaRPr lang="de-CH" sz="3000" dirty="0">
              <a:solidFill>
                <a:schemeClr val="accent4"/>
              </a:solidFill>
            </a:endParaRPr>
          </a:p>
        </p:txBody>
      </p:sp>
      <p:pic>
        <p:nvPicPr>
          <p:cNvPr id="12" name="Picture 6" descr="387442/inselspital.p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332656"/>
            <a:ext cx="1691681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4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b443868-f682-4399-84f6-befc24bd0be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352</Words>
  <Application>Microsoft Office PowerPoint</Application>
  <PresentationFormat>Bildschirmpräsentation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Regression of cirrhosis during treatment with tenofovir disoproxil fumarate for chronic  hepatitis B: a 5 year open-label follow-up study</vt:lpstr>
      <vt:lpstr>Overview hepatitis B</vt:lpstr>
      <vt:lpstr>Aims of study</vt:lpstr>
      <vt:lpstr>PowerPoint-Präsentation</vt:lpstr>
      <vt:lpstr>Results</vt:lpstr>
      <vt:lpstr>PowerPoint-Präsentation</vt:lpstr>
      <vt:lpstr>PowerPoint-Präsentation</vt:lpstr>
      <vt:lpstr>Thank you for your attention.</vt:lpstr>
    </vt:vector>
  </TitlesOfParts>
  <Company>Inselspital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of cirrhosis during treatment with tenofovir disoproxil fumarate for chronic hepatitis B: a 5 year open-label follow-up study</dc:title>
  <dc:creator>Gerbert, Martin</dc:creator>
  <cp:lastModifiedBy>Gerbert, Martin</cp:lastModifiedBy>
  <cp:revision>62</cp:revision>
  <dcterms:created xsi:type="dcterms:W3CDTF">2015-03-13T13:51:36Z</dcterms:created>
  <dcterms:modified xsi:type="dcterms:W3CDTF">2015-03-18T06:58:04Z</dcterms:modified>
</cp:coreProperties>
</file>