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8" r:id="rId12"/>
    <p:sldId id="267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4660"/>
  </p:normalViewPr>
  <p:slideViewPr>
    <p:cSldViewPr>
      <p:cViewPr>
        <p:scale>
          <a:sx n="125" d="100"/>
          <a:sy n="125" d="100"/>
        </p:scale>
        <p:origin x="108" y="11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B146-D7D3-44B9-BB4F-317B39F3752F}" type="datetimeFigureOut">
              <a:rPr lang="de-CH" smtClean="0"/>
              <a:t>01.11.2013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6BF53-0DA8-4706-B846-819A44C97B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2819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B146-D7D3-44B9-BB4F-317B39F3752F}" type="datetimeFigureOut">
              <a:rPr lang="de-CH" smtClean="0"/>
              <a:t>01.11.2013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6BF53-0DA8-4706-B846-819A44C97B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1150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B146-D7D3-44B9-BB4F-317B39F3752F}" type="datetimeFigureOut">
              <a:rPr lang="de-CH" smtClean="0"/>
              <a:t>01.11.2013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6BF53-0DA8-4706-B846-819A44C97B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89299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B146-D7D3-44B9-BB4F-317B39F3752F}" type="datetimeFigureOut">
              <a:rPr lang="de-CH" smtClean="0"/>
              <a:t>01.11.2013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6BF53-0DA8-4706-B846-819A44C97B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62706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B146-D7D3-44B9-BB4F-317B39F3752F}" type="datetimeFigureOut">
              <a:rPr lang="de-CH" smtClean="0"/>
              <a:t>01.11.2013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6BF53-0DA8-4706-B846-819A44C97B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14920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B146-D7D3-44B9-BB4F-317B39F3752F}" type="datetimeFigureOut">
              <a:rPr lang="de-CH" smtClean="0"/>
              <a:t>01.11.2013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6BF53-0DA8-4706-B846-819A44C97B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2877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B146-D7D3-44B9-BB4F-317B39F3752F}" type="datetimeFigureOut">
              <a:rPr lang="de-CH" smtClean="0"/>
              <a:t>01.11.2013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6BF53-0DA8-4706-B846-819A44C97B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92637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B146-D7D3-44B9-BB4F-317B39F3752F}" type="datetimeFigureOut">
              <a:rPr lang="de-CH" smtClean="0"/>
              <a:t>01.11.2013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6BF53-0DA8-4706-B846-819A44C97B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20429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B146-D7D3-44B9-BB4F-317B39F3752F}" type="datetimeFigureOut">
              <a:rPr lang="de-CH" smtClean="0"/>
              <a:t>01.11.2013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6BF53-0DA8-4706-B846-819A44C97B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2295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B146-D7D3-44B9-BB4F-317B39F3752F}" type="datetimeFigureOut">
              <a:rPr lang="de-CH" smtClean="0"/>
              <a:t>01.11.2013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6BF53-0DA8-4706-B846-819A44C97B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89693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B146-D7D3-44B9-BB4F-317B39F3752F}" type="datetimeFigureOut">
              <a:rPr lang="de-CH" smtClean="0"/>
              <a:t>01.11.2013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6BF53-0DA8-4706-B846-819A44C97B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9854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9B146-D7D3-44B9-BB4F-317B39F3752F}" type="datetimeFigureOut">
              <a:rPr lang="de-CH" smtClean="0"/>
              <a:t>01.11.2013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6BF53-0DA8-4706-B846-819A44C97B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8932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420888"/>
            <a:ext cx="7632848" cy="1470025"/>
          </a:xfrm>
        </p:spPr>
        <p:txBody>
          <a:bodyPr>
            <a:normAutofit fontScale="90000"/>
          </a:bodyPr>
          <a:lstStyle/>
          <a:p>
            <a:r>
              <a:rPr lang="de-CH" sz="2700" b="1" dirty="0" err="1" smtClean="0"/>
              <a:t>Liver</a:t>
            </a:r>
            <a:r>
              <a:rPr lang="de-CH" sz="2700" b="1" dirty="0" smtClean="0"/>
              <a:t> Transplantation</a:t>
            </a:r>
            <a:r>
              <a:rPr lang="de-CH" sz="2700" dirty="0" smtClean="0"/>
              <a:t> </a:t>
            </a:r>
            <a:r>
              <a:rPr lang="de-CH" sz="2700" dirty="0" err="1" smtClean="0"/>
              <a:t>Normalizes</a:t>
            </a:r>
            <a:r>
              <a:rPr lang="de-CH" sz="2700" dirty="0" smtClean="0"/>
              <a:t> Serum </a:t>
            </a:r>
            <a:r>
              <a:rPr lang="de-CH" sz="2700" b="1" dirty="0" err="1" smtClean="0"/>
              <a:t>Hepcidin</a:t>
            </a:r>
            <a:r>
              <a:rPr lang="de-CH" sz="2700" dirty="0" smtClean="0"/>
              <a:t> Level </a:t>
            </a:r>
            <a:r>
              <a:rPr lang="de-CH" sz="2700" dirty="0" err="1" smtClean="0"/>
              <a:t>and</a:t>
            </a:r>
            <a:r>
              <a:rPr lang="de-CH" sz="2700" dirty="0" smtClean="0"/>
              <a:t> </a:t>
            </a:r>
            <a:r>
              <a:rPr lang="de-CH" sz="2700" dirty="0" err="1" smtClean="0"/>
              <a:t>Cures</a:t>
            </a:r>
            <a:r>
              <a:rPr lang="de-CH" sz="2700" dirty="0" smtClean="0"/>
              <a:t> </a:t>
            </a:r>
            <a:r>
              <a:rPr lang="de-CH" sz="2700" b="1" dirty="0" smtClean="0"/>
              <a:t>Iron </a:t>
            </a:r>
            <a:r>
              <a:rPr lang="de-CH" sz="2700" b="1" dirty="0" err="1" smtClean="0"/>
              <a:t>Metabolism</a:t>
            </a:r>
            <a:r>
              <a:rPr lang="de-CH" sz="2700" b="1" dirty="0" smtClean="0"/>
              <a:t> </a:t>
            </a:r>
            <a:r>
              <a:rPr lang="de-CH" sz="2700" dirty="0" smtClean="0"/>
              <a:t>in </a:t>
            </a:r>
            <a:r>
              <a:rPr lang="de-CH" sz="2700" b="1" dirty="0" smtClean="0"/>
              <a:t>HFE</a:t>
            </a:r>
            <a:r>
              <a:rPr lang="de-CH" sz="2700" dirty="0" smtClean="0"/>
              <a:t> </a:t>
            </a:r>
            <a:r>
              <a:rPr lang="de-CH" sz="2700" b="1" dirty="0" err="1" smtClean="0"/>
              <a:t>Hemochromatosis</a:t>
            </a:r>
            <a:r>
              <a:rPr lang="de-CH" sz="3600" dirty="0" smtClean="0"/>
              <a:t/>
            </a:r>
            <a:br>
              <a:rPr lang="de-CH" sz="3600" dirty="0" smtClean="0"/>
            </a:br>
            <a:r>
              <a:rPr lang="de-CH" sz="3600" dirty="0" smtClean="0"/>
              <a:t/>
            </a:r>
            <a:br>
              <a:rPr lang="de-CH" sz="3600" dirty="0" smtClean="0"/>
            </a:br>
            <a:r>
              <a:rPr lang="de-CH" sz="1400" dirty="0" smtClean="0"/>
              <a:t>E. </a:t>
            </a:r>
            <a:r>
              <a:rPr lang="de-CH" sz="1400" dirty="0" err="1" smtClean="0"/>
              <a:t>Bardout-Jacquet</a:t>
            </a:r>
            <a:r>
              <a:rPr lang="de-CH" sz="1400" dirty="0" smtClean="0"/>
              <a:t> et al., </a:t>
            </a:r>
            <a:r>
              <a:rPr lang="de-CH" sz="1400" dirty="0" err="1" smtClean="0"/>
              <a:t>Hepatology</a:t>
            </a:r>
            <a:r>
              <a:rPr lang="de-CH" sz="1400" dirty="0" smtClean="0"/>
              <a:t>, 2013 (</a:t>
            </a:r>
            <a:r>
              <a:rPr lang="de-CH" sz="1400" dirty="0" err="1" smtClean="0"/>
              <a:t>accepted</a:t>
            </a:r>
            <a:r>
              <a:rPr lang="de-CH" sz="1400" dirty="0" smtClean="0"/>
              <a:t> </a:t>
            </a:r>
            <a:r>
              <a:rPr lang="de-CH" sz="1400" dirty="0" err="1" smtClean="0"/>
              <a:t>article</a:t>
            </a:r>
            <a:r>
              <a:rPr lang="de-CH" sz="1400" dirty="0" smtClean="0"/>
              <a:t>)</a:t>
            </a:r>
            <a:endParaRPr lang="de-CH" sz="1400" dirty="0"/>
          </a:p>
        </p:txBody>
      </p:sp>
    </p:spTree>
    <p:extLst>
      <p:ext uri="{BB962C8B-B14F-4D97-AF65-F5344CB8AC3E}">
        <p14:creationId xmlns:p14="http://schemas.microsoft.com/office/powerpoint/2010/main" val="230107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23528" y="145544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 smtClean="0"/>
              <a:t>Diskussion</a:t>
            </a:r>
            <a:endParaRPr lang="de-CH" sz="3200" dirty="0"/>
          </a:p>
        </p:txBody>
      </p:sp>
      <p:cxnSp>
        <p:nvCxnSpPr>
          <p:cNvPr id="6" name="Gerade Verbindung 5"/>
          <p:cNvCxnSpPr/>
          <p:nvPr/>
        </p:nvCxnSpPr>
        <p:spPr>
          <a:xfrm>
            <a:off x="0" y="730319"/>
            <a:ext cx="788436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251520" y="2060848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itchFamily="34" charset="0"/>
              <a:buChar char="•"/>
            </a:pPr>
            <a:endParaRPr lang="de-CH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de-CH" sz="2000" dirty="0"/>
          </a:p>
        </p:txBody>
      </p:sp>
      <p:sp>
        <p:nvSpPr>
          <p:cNvPr id="5" name="Textfeld 4"/>
          <p:cNvSpPr txBox="1"/>
          <p:nvPr/>
        </p:nvSpPr>
        <p:spPr>
          <a:xfrm>
            <a:off x="251520" y="1305336"/>
            <a:ext cx="828092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e-CH" sz="2000" dirty="0" smtClean="0"/>
              <a:t>Assoziation von </a:t>
            </a:r>
            <a:r>
              <a:rPr lang="de-CH" sz="2000" b="1" dirty="0" err="1" smtClean="0"/>
              <a:t>LTx</a:t>
            </a:r>
            <a:r>
              <a:rPr lang="de-CH" sz="2000" b="1" dirty="0" smtClean="0"/>
              <a:t> bei </a:t>
            </a:r>
            <a:r>
              <a:rPr lang="de-CH" sz="2000" b="1" dirty="0" err="1" smtClean="0"/>
              <a:t>Hämochromatose</a:t>
            </a:r>
            <a:r>
              <a:rPr lang="de-CH" sz="2000" b="1" dirty="0" smtClean="0"/>
              <a:t>  </a:t>
            </a:r>
            <a:r>
              <a:rPr lang="de-CH" sz="2000" dirty="0" smtClean="0"/>
              <a:t>mit </a:t>
            </a:r>
            <a:r>
              <a:rPr lang="de-CH" sz="2000" b="1" dirty="0" smtClean="0"/>
              <a:t>kürzerem Überleben </a:t>
            </a:r>
            <a:r>
              <a:rPr lang="de-CH" sz="2000" dirty="0" smtClean="0"/>
              <a:t>in älteren Studien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de-CH" sz="2000" dirty="0" smtClean="0"/>
              <a:t>ungenügende genetische Testung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de-CH" sz="2000" dirty="0" smtClean="0"/>
              <a:t>keine Angabe der Schwere der Lebererkrankung mittels Child Score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de-CH" sz="2000" dirty="0" smtClean="0"/>
              <a:t>möglicherweise kürzeres Überleben aufgrund von Eisenüberladung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de-CH" sz="2000" dirty="0" smtClean="0"/>
              <a:t>Power der vorliegenden Studie nicht gross genug, um Überleben prä-LTX </a:t>
            </a:r>
            <a:r>
              <a:rPr lang="de-CH" sz="2000" dirty="0" err="1" smtClean="0"/>
              <a:t>eisendepletierter</a:t>
            </a:r>
            <a:r>
              <a:rPr lang="de-CH" sz="2000" dirty="0" smtClean="0"/>
              <a:t> und nicht-</a:t>
            </a:r>
            <a:r>
              <a:rPr lang="de-CH" sz="2000" dirty="0" err="1" smtClean="0"/>
              <a:t>eisendepletierter</a:t>
            </a:r>
            <a:r>
              <a:rPr lang="de-CH" sz="2000" dirty="0" smtClean="0"/>
              <a:t> Patienten zu vergleichen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de-CH" sz="2000" dirty="0" smtClean="0"/>
              <a:t>Mortalität hauptsächlich aufgrund von HCC-Rezidiven (Tumore teilweise ausserhalb der Milan Kriterien)</a:t>
            </a:r>
          </a:p>
          <a:p>
            <a:pPr marL="285750" indent="-285750">
              <a:buFont typeface="Arial" pitchFamily="34" charset="0"/>
              <a:buChar char="•"/>
            </a:pPr>
            <a:endParaRPr lang="de-CH" sz="20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de-CH" sz="2000" dirty="0" smtClean="0"/>
              <a:t>Wahrscheinlich heilt LTX auch </a:t>
            </a:r>
            <a:r>
              <a:rPr lang="de-CH" sz="2000" b="1" dirty="0" smtClean="0"/>
              <a:t>andere genetische Formen </a:t>
            </a:r>
            <a:r>
              <a:rPr lang="de-CH" sz="2000" dirty="0" smtClean="0"/>
              <a:t>der </a:t>
            </a:r>
            <a:r>
              <a:rPr lang="de-CH" sz="2000" dirty="0" err="1" smtClean="0"/>
              <a:t>Hämochromatose</a:t>
            </a:r>
            <a:r>
              <a:rPr lang="de-CH" sz="2000" dirty="0" smtClean="0"/>
              <a:t> mit Störung des «</a:t>
            </a:r>
            <a:r>
              <a:rPr lang="de-CH" sz="2000" dirty="0" err="1" smtClean="0"/>
              <a:t>iron</a:t>
            </a:r>
            <a:r>
              <a:rPr lang="de-CH" sz="2000" dirty="0" smtClean="0"/>
              <a:t> </a:t>
            </a:r>
            <a:r>
              <a:rPr lang="de-CH" sz="2000" dirty="0" err="1" smtClean="0"/>
              <a:t>sensings</a:t>
            </a:r>
            <a:r>
              <a:rPr lang="de-CH" sz="2000" dirty="0" smtClean="0"/>
              <a:t>» (HJV-, HAMP-, TFR2-Mutationen)</a:t>
            </a:r>
          </a:p>
          <a:p>
            <a:pPr marL="1200150" lvl="2" indent="-285750">
              <a:buFont typeface="Arial" pitchFamily="34" charset="0"/>
              <a:buChar char="•"/>
            </a:pPr>
            <a:endParaRPr lang="de-CH" sz="2000" b="1" dirty="0" smtClean="0"/>
          </a:p>
          <a:p>
            <a:pPr marL="285750" indent="-285750">
              <a:buFont typeface="Arial" pitchFamily="34" charset="0"/>
              <a:buChar char="•"/>
            </a:pPr>
            <a:endParaRPr lang="de-CH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de-CH" sz="2000" dirty="0"/>
          </a:p>
          <a:p>
            <a:pPr lvl="1"/>
            <a:endParaRPr lang="de-CH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36573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23528" y="145544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 smtClean="0"/>
              <a:t>Diskussion (2)</a:t>
            </a:r>
            <a:endParaRPr lang="de-CH" sz="3200" dirty="0"/>
          </a:p>
        </p:txBody>
      </p:sp>
      <p:cxnSp>
        <p:nvCxnSpPr>
          <p:cNvPr id="6" name="Gerade Verbindung 5"/>
          <p:cNvCxnSpPr/>
          <p:nvPr/>
        </p:nvCxnSpPr>
        <p:spPr>
          <a:xfrm>
            <a:off x="0" y="730319"/>
            <a:ext cx="788436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251520" y="2060848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itchFamily="34" charset="0"/>
              <a:buChar char="•"/>
            </a:pPr>
            <a:endParaRPr lang="de-CH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de-CH" sz="2000" dirty="0"/>
          </a:p>
        </p:txBody>
      </p:sp>
      <p:sp>
        <p:nvSpPr>
          <p:cNvPr id="5" name="Textfeld 4"/>
          <p:cNvSpPr txBox="1"/>
          <p:nvPr/>
        </p:nvSpPr>
        <p:spPr>
          <a:xfrm>
            <a:off x="251520" y="1220554"/>
            <a:ext cx="828092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e-CH" sz="2000" dirty="0" smtClean="0"/>
              <a:t>Der</a:t>
            </a:r>
            <a:r>
              <a:rPr lang="de-CH" sz="2000" b="1" dirty="0" smtClean="0"/>
              <a:t> </a:t>
            </a:r>
            <a:r>
              <a:rPr lang="de-CH" sz="2000" b="1" dirty="0" err="1" smtClean="0"/>
              <a:t>Hepcidin</a:t>
            </a:r>
            <a:r>
              <a:rPr lang="de-CH" sz="2000" b="1" dirty="0" smtClean="0"/>
              <a:t>/</a:t>
            </a:r>
            <a:r>
              <a:rPr lang="de-CH" sz="2000" b="1" dirty="0" err="1" smtClean="0"/>
              <a:t>Ferritin</a:t>
            </a:r>
            <a:r>
              <a:rPr lang="de-CH" sz="2000" b="1" dirty="0" smtClean="0"/>
              <a:t> Quotient </a:t>
            </a:r>
            <a:r>
              <a:rPr lang="de-CH" sz="2000" dirty="0" smtClean="0"/>
              <a:t>ist ein </a:t>
            </a:r>
            <a:r>
              <a:rPr lang="de-CH" sz="2000" b="1" dirty="0" smtClean="0"/>
              <a:t>besserer Parameter </a:t>
            </a:r>
            <a:r>
              <a:rPr lang="de-CH" sz="2000" dirty="0" smtClean="0"/>
              <a:t>als </a:t>
            </a:r>
            <a:r>
              <a:rPr lang="de-CH" sz="2000" dirty="0" err="1" smtClean="0"/>
              <a:t>Hepcidin</a:t>
            </a:r>
            <a:r>
              <a:rPr lang="de-CH" sz="2000" dirty="0" smtClean="0"/>
              <a:t> zur Beurteilung der</a:t>
            </a:r>
            <a:r>
              <a:rPr lang="de-CH" sz="2000" b="1" dirty="0" smtClean="0"/>
              <a:t> HFE-</a:t>
            </a:r>
            <a:r>
              <a:rPr lang="de-CH" sz="2000" b="1" dirty="0" err="1" smtClean="0"/>
              <a:t>Hämochromatose</a:t>
            </a:r>
            <a:endParaRPr lang="de-CH" sz="2000" b="1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de-CH" sz="2000" dirty="0" smtClean="0"/>
              <a:t>5 Patienten mit normwertigem </a:t>
            </a:r>
            <a:r>
              <a:rPr lang="de-CH" sz="2000" dirty="0" err="1" smtClean="0"/>
              <a:t>Hepcidin</a:t>
            </a:r>
            <a:endParaRPr lang="de-CH" sz="2000" dirty="0" smtClean="0"/>
          </a:p>
          <a:p>
            <a:pPr marL="1200150" lvl="2" indent="-285750">
              <a:buFont typeface="Arial" pitchFamily="34" charset="0"/>
              <a:buChar char="•"/>
            </a:pPr>
            <a:r>
              <a:rPr lang="de-CH" sz="2000" dirty="0" smtClean="0"/>
              <a:t>davon 3 mit sehr hohem </a:t>
            </a:r>
            <a:r>
              <a:rPr lang="de-CH" sz="2000" dirty="0" err="1" smtClean="0"/>
              <a:t>Ferritin</a:t>
            </a:r>
            <a:r>
              <a:rPr lang="de-CH" sz="2000" dirty="0" smtClean="0"/>
              <a:t> </a:t>
            </a:r>
          </a:p>
          <a:p>
            <a:pPr lvl="3"/>
            <a:r>
              <a:rPr lang="de-CH" sz="2000" b="1" dirty="0" smtClean="0">
                <a:sym typeface="Wingdings" pitchFamily="2" charset="2"/>
              </a:rPr>
              <a:t> </a:t>
            </a:r>
            <a:r>
              <a:rPr lang="de-CH" sz="2000" dirty="0" err="1" smtClean="0">
                <a:sym typeface="Wingdings" pitchFamily="2" charset="2"/>
              </a:rPr>
              <a:t>Hepcidin</a:t>
            </a:r>
            <a:r>
              <a:rPr lang="de-CH" sz="2000" dirty="0" smtClean="0">
                <a:sym typeface="Wingdings" pitchFamily="2" charset="2"/>
              </a:rPr>
              <a:t>/</a:t>
            </a:r>
            <a:r>
              <a:rPr lang="de-CH" sz="2000" dirty="0" err="1" smtClean="0">
                <a:sym typeface="Wingdings" pitchFamily="2" charset="2"/>
              </a:rPr>
              <a:t>Ferritin</a:t>
            </a:r>
            <a:r>
              <a:rPr lang="de-CH" sz="2000" dirty="0" smtClean="0">
                <a:sym typeface="Wingdings" pitchFamily="2" charset="2"/>
              </a:rPr>
              <a:t> Quotient erniedrigt</a:t>
            </a:r>
            <a:r>
              <a:rPr lang="de-CH" sz="2000" dirty="0" smtClean="0"/>
              <a:t> </a:t>
            </a:r>
            <a:r>
              <a:rPr lang="de-CH" sz="2000" b="1" dirty="0" smtClean="0"/>
              <a:t>(inadäquate </a:t>
            </a:r>
            <a:r>
              <a:rPr lang="de-CH" sz="2000" b="1" dirty="0" err="1" smtClean="0"/>
              <a:t>Hepcidin</a:t>
            </a:r>
            <a:r>
              <a:rPr lang="de-CH" sz="2000" b="1" dirty="0" smtClean="0"/>
              <a:t>-Synthese) 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de-CH" sz="2000" dirty="0" smtClean="0"/>
              <a:t>davon 2 mit normalem </a:t>
            </a:r>
            <a:r>
              <a:rPr lang="de-CH" sz="2000" dirty="0" err="1">
                <a:sym typeface="Wingdings" pitchFamily="2" charset="2"/>
              </a:rPr>
              <a:t>Hepcidin</a:t>
            </a:r>
            <a:r>
              <a:rPr lang="de-CH" sz="2000" dirty="0">
                <a:sym typeface="Wingdings" pitchFamily="2" charset="2"/>
              </a:rPr>
              <a:t>/</a:t>
            </a:r>
            <a:r>
              <a:rPr lang="de-CH" sz="2000" dirty="0" err="1">
                <a:sym typeface="Wingdings" pitchFamily="2" charset="2"/>
              </a:rPr>
              <a:t>Ferritin</a:t>
            </a:r>
            <a:r>
              <a:rPr lang="de-CH" sz="2000" dirty="0">
                <a:sym typeface="Wingdings" pitchFamily="2" charset="2"/>
              </a:rPr>
              <a:t> </a:t>
            </a:r>
            <a:r>
              <a:rPr lang="de-CH" sz="2000" dirty="0" smtClean="0">
                <a:sym typeface="Wingdings" pitchFamily="2" charset="2"/>
              </a:rPr>
              <a:t>Quotient; beide mit HCC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de-CH" sz="2000" dirty="0" smtClean="0">
                <a:sym typeface="Wingdings" pitchFamily="2" charset="2"/>
              </a:rPr>
              <a:t>2 Patienten mit normalem </a:t>
            </a:r>
            <a:r>
              <a:rPr lang="de-CH" sz="2000" dirty="0" err="1" smtClean="0">
                <a:sym typeface="Wingdings" pitchFamily="2" charset="2"/>
              </a:rPr>
              <a:t>Hepcidin</a:t>
            </a:r>
            <a:r>
              <a:rPr lang="de-CH" sz="2000" dirty="0" smtClean="0">
                <a:sym typeface="Wingdings" pitchFamily="2" charset="2"/>
              </a:rPr>
              <a:t>/</a:t>
            </a:r>
            <a:r>
              <a:rPr lang="de-CH" sz="2000" dirty="0" err="1" smtClean="0">
                <a:sym typeface="Wingdings" pitchFamily="2" charset="2"/>
              </a:rPr>
              <a:t>Ferritin</a:t>
            </a:r>
            <a:r>
              <a:rPr lang="de-CH" sz="2000" dirty="0" smtClean="0">
                <a:sym typeface="Wingdings" pitchFamily="2" charset="2"/>
              </a:rPr>
              <a:t> Quotient bei sehr niedrigen </a:t>
            </a:r>
            <a:r>
              <a:rPr lang="de-CH" sz="2000" dirty="0" err="1" smtClean="0">
                <a:sym typeface="Wingdings" pitchFamily="2" charset="2"/>
              </a:rPr>
              <a:t>Hepcidin</a:t>
            </a:r>
            <a:r>
              <a:rPr lang="de-CH" sz="2000" dirty="0" smtClean="0">
                <a:sym typeface="Wingdings" pitchFamily="2" charset="2"/>
              </a:rPr>
              <a:t>- und </a:t>
            </a:r>
            <a:r>
              <a:rPr lang="de-CH" sz="2000" dirty="0" err="1" smtClean="0">
                <a:sym typeface="Wingdings" pitchFamily="2" charset="2"/>
              </a:rPr>
              <a:t>Ferritin</a:t>
            </a:r>
            <a:r>
              <a:rPr lang="de-CH" sz="2000" dirty="0" smtClean="0">
                <a:sym typeface="Wingdings" pitchFamily="2" charset="2"/>
              </a:rPr>
              <a:t>-Werten </a:t>
            </a:r>
          </a:p>
          <a:p>
            <a:pPr lvl="2"/>
            <a:r>
              <a:rPr lang="de-CH" sz="2000" b="1" dirty="0" smtClean="0">
                <a:sym typeface="Wingdings" pitchFamily="2" charset="2"/>
              </a:rPr>
              <a:t>         </a:t>
            </a:r>
            <a:r>
              <a:rPr lang="de-CH" sz="2000" dirty="0" err="1" smtClean="0">
                <a:sym typeface="Wingdings" pitchFamily="2" charset="2"/>
              </a:rPr>
              <a:t>Hepcidin</a:t>
            </a:r>
            <a:r>
              <a:rPr lang="de-CH" sz="2000" dirty="0" smtClean="0">
                <a:sym typeface="Wingdings" pitchFamily="2" charset="2"/>
              </a:rPr>
              <a:t>/</a:t>
            </a:r>
            <a:r>
              <a:rPr lang="de-CH" sz="2000" dirty="0" err="1" smtClean="0">
                <a:sym typeface="Wingdings" pitchFamily="2" charset="2"/>
              </a:rPr>
              <a:t>Ferritin</a:t>
            </a:r>
            <a:r>
              <a:rPr lang="de-CH" sz="2000" dirty="0" smtClean="0">
                <a:sym typeface="Wingdings" pitchFamily="2" charset="2"/>
              </a:rPr>
              <a:t> Quotient </a:t>
            </a:r>
            <a:r>
              <a:rPr lang="de-CH" sz="2000" b="1" dirty="0" smtClean="0">
                <a:sym typeface="Wingdings" pitchFamily="2" charset="2"/>
              </a:rPr>
              <a:t>inadäquat bei niedrigen </a:t>
            </a:r>
            <a:r>
              <a:rPr lang="de-CH" sz="2000" b="1" dirty="0" err="1" smtClean="0">
                <a:sym typeface="Wingdings" pitchFamily="2" charset="2"/>
              </a:rPr>
              <a:t>Ferritin</a:t>
            </a:r>
            <a:r>
              <a:rPr lang="de-CH" sz="2000" b="1" dirty="0" smtClean="0">
                <a:sym typeface="Wingdings" pitchFamily="2" charset="2"/>
              </a:rPr>
              <a:t>-</a:t>
            </a:r>
          </a:p>
          <a:p>
            <a:pPr lvl="2"/>
            <a:r>
              <a:rPr lang="de-CH" sz="2000" b="1" dirty="0">
                <a:sym typeface="Wingdings" pitchFamily="2" charset="2"/>
              </a:rPr>
              <a:t> </a:t>
            </a:r>
            <a:r>
              <a:rPr lang="de-CH" sz="2000" b="1" dirty="0" smtClean="0">
                <a:sym typeface="Wingdings" pitchFamily="2" charset="2"/>
              </a:rPr>
              <a:t>            Werten </a:t>
            </a:r>
            <a:endParaRPr lang="de-CH" sz="2000" b="1" dirty="0" smtClean="0"/>
          </a:p>
          <a:p>
            <a:pPr marL="1200150" lvl="2" indent="-285750">
              <a:buFont typeface="Arial" pitchFamily="34" charset="0"/>
              <a:buChar char="•"/>
            </a:pPr>
            <a:endParaRPr lang="de-CH" sz="2000" b="1" dirty="0" smtClean="0"/>
          </a:p>
          <a:p>
            <a:pPr marL="285750" indent="-285750">
              <a:buFont typeface="Arial" pitchFamily="34" charset="0"/>
              <a:buChar char="•"/>
            </a:pPr>
            <a:endParaRPr lang="de-CH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de-CH" sz="2000" dirty="0"/>
          </a:p>
          <a:p>
            <a:pPr lvl="1"/>
            <a:endParaRPr lang="de-CH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317674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23528" y="145544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 smtClean="0"/>
              <a:t>Fazit</a:t>
            </a:r>
            <a:endParaRPr lang="de-CH" sz="3200" dirty="0"/>
          </a:p>
        </p:txBody>
      </p:sp>
      <p:cxnSp>
        <p:nvCxnSpPr>
          <p:cNvPr id="6" name="Gerade Verbindung 5"/>
          <p:cNvCxnSpPr/>
          <p:nvPr/>
        </p:nvCxnSpPr>
        <p:spPr>
          <a:xfrm>
            <a:off x="0" y="730319"/>
            <a:ext cx="788436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249433" y="1484784"/>
            <a:ext cx="828092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e-CH" sz="2000" b="1" dirty="0" smtClean="0"/>
              <a:t>Erste Studie, </a:t>
            </a:r>
            <a:r>
              <a:rPr lang="de-CH" sz="2000" dirty="0" smtClean="0"/>
              <a:t>die…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de-CH" sz="2000" b="1" dirty="0" err="1" smtClean="0"/>
              <a:t>Hepcidin</a:t>
            </a:r>
            <a:r>
              <a:rPr lang="de-CH" sz="2000" b="1" dirty="0" smtClean="0"/>
              <a:t>- </a:t>
            </a:r>
            <a:r>
              <a:rPr lang="de-CH" sz="2000" dirty="0" smtClean="0"/>
              <a:t>und </a:t>
            </a:r>
            <a:r>
              <a:rPr lang="de-CH" sz="2000" b="1" dirty="0" smtClean="0"/>
              <a:t>Eisenstoffwechselprofile nach </a:t>
            </a:r>
            <a:r>
              <a:rPr lang="de-CH" sz="2000" b="1" dirty="0" err="1" smtClean="0"/>
              <a:t>LTx</a:t>
            </a:r>
            <a:r>
              <a:rPr lang="de-CH" sz="2000" b="1" dirty="0" smtClean="0"/>
              <a:t> </a:t>
            </a:r>
            <a:r>
              <a:rPr lang="de-CH" sz="2000" dirty="0" smtClean="0"/>
              <a:t>bei Patienten mit </a:t>
            </a:r>
            <a:r>
              <a:rPr lang="de-CH" sz="2000" b="1" dirty="0" smtClean="0"/>
              <a:t>HFE </a:t>
            </a:r>
            <a:r>
              <a:rPr lang="de-CH" sz="2000" b="1" dirty="0" err="1" smtClean="0"/>
              <a:t>Hämochromatose</a:t>
            </a:r>
            <a:r>
              <a:rPr lang="de-CH" sz="2000" b="1" dirty="0" smtClean="0"/>
              <a:t> (C282Y) </a:t>
            </a:r>
            <a:r>
              <a:rPr lang="de-CH" sz="2000" dirty="0" smtClean="0"/>
              <a:t>untersucht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de-CH" sz="2000" dirty="0" smtClean="0"/>
              <a:t>die</a:t>
            </a:r>
            <a:r>
              <a:rPr lang="de-CH" sz="2000" b="1" dirty="0" smtClean="0"/>
              <a:t> übergeordnete Rolle der Leber </a:t>
            </a:r>
            <a:r>
              <a:rPr lang="de-CH" sz="2000" dirty="0" smtClean="0"/>
              <a:t>in der Pathogenese der </a:t>
            </a:r>
            <a:r>
              <a:rPr lang="de-CH" sz="2000" b="1" dirty="0" smtClean="0"/>
              <a:t>HFE </a:t>
            </a:r>
            <a:r>
              <a:rPr lang="de-CH" sz="2000" b="1" dirty="0" err="1" smtClean="0"/>
              <a:t>Hämochromatose</a:t>
            </a:r>
            <a:r>
              <a:rPr lang="de-CH" sz="2000" b="1" dirty="0" smtClean="0"/>
              <a:t> </a:t>
            </a:r>
            <a:r>
              <a:rPr lang="de-CH" sz="2000" dirty="0" smtClean="0"/>
              <a:t>im</a:t>
            </a:r>
            <a:r>
              <a:rPr lang="de-CH" sz="2000" b="1" dirty="0" smtClean="0"/>
              <a:t> Menschen </a:t>
            </a:r>
            <a:r>
              <a:rPr lang="de-CH" sz="2000" dirty="0" smtClean="0"/>
              <a:t>demonstriert</a:t>
            </a:r>
          </a:p>
          <a:p>
            <a:pPr marL="285750" indent="-285750">
              <a:buFont typeface="Arial" pitchFamily="34" charset="0"/>
              <a:buChar char="•"/>
            </a:pPr>
            <a:endParaRPr lang="de-CH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de-CH" sz="2000" dirty="0" smtClean="0"/>
              <a:t>In</a:t>
            </a:r>
            <a:r>
              <a:rPr lang="de-CH" sz="2000" b="1" dirty="0" smtClean="0"/>
              <a:t> HFE </a:t>
            </a:r>
            <a:r>
              <a:rPr lang="de-CH" sz="2000" b="1" dirty="0" err="1" smtClean="0"/>
              <a:t>Hämochromatose</a:t>
            </a:r>
            <a:r>
              <a:rPr lang="de-CH" sz="2000" b="1" dirty="0" smtClean="0"/>
              <a:t> Patienten nach </a:t>
            </a:r>
            <a:r>
              <a:rPr lang="de-CH" sz="2000" b="1" dirty="0" err="1" smtClean="0"/>
              <a:t>LTx</a:t>
            </a:r>
            <a:endParaRPr lang="de-CH" sz="2000" b="1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de-CH" sz="2000" b="1" dirty="0" smtClean="0"/>
              <a:t>normalisierten </a:t>
            </a:r>
            <a:r>
              <a:rPr lang="de-CH" sz="2000" dirty="0" smtClean="0"/>
              <a:t>sich die </a:t>
            </a:r>
            <a:r>
              <a:rPr lang="de-CH" sz="2000" b="1" dirty="0" err="1" smtClean="0"/>
              <a:t>Hepcidin</a:t>
            </a:r>
            <a:r>
              <a:rPr lang="de-CH" sz="2000" b="1" dirty="0" smtClean="0"/>
              <a:t>-Werte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de-CH" sz="2000" dirty="0"/>
              <a:t>w</a:t>
            </a:r>
            <a:r>
              <a:rPr lang="de-CH" sz="2000" dirty="0" smtClean="0"/>
              <a:t>aren</a:t>
            </a:r>
            <a:r>
              <a:rPr lang="de-CH" sz="2000" b="1" dirty="0" smtClean="0"/>
              <a:t> 5 Jahre nach </a:t>
            </a:r>
            <a:r>
              <a:rPr lang="de-CH" sz="2000" b="1" dirty="0" err="1" smtClean="0"/>
              <a:t>LTx</a:t>
            </a:r>
            <a:r>
              <a:rPr lang="de-CH" sz="2000" b="1" dirty="0" smtClean="0"/>
              <a:t> </a:t>
            </a:r>
            <a:r>
              <a:rPr lang="de-CH" sz="2000" dirty="0" smtClean="0"/>
              <a:t>die </a:t>
            </a:r>
            <a:r>
              <a:rPr lang="de-CH" sz="2000" b="1" dirty="0" err="1" smtClean="0"/>
              <a:t>Hepcidin</a:t>
            </a:r>
            <a:r>
              <a:rPr lang="de-CH" sz="2000" b="1" dirty="0" smtClean="0"/>
              <a:t>-Werte, Eisenmetabolismus </a:t>
            </a:r>
            <a:r>
              <a:rPr lang="de-CH" sz="2000" dirty="0" smtClean="0"/>
              <a:t>und </a:t>
            </a:r>
            <a:r>
              <a:rPr lang="de-CH" sz="2000" b="1" dirty="0" smtClean="0"/>
              <a:t>Eisengehalt der Leber normal </a:t>
            </a:r>
            <a:r>
              <a:rPr lang="de-CH" sz="2000" dirty="0" smtClean="0"/>
              <a:t>(ohne </a:t>
            </a:r>
            <a:r>
              <a:rPr lang="de-CH" sz="2000" dirty="0" err="1" smtClean="0"/>
              <a:t>Eisendepletionstherapie</a:t>
            </a:r>
            <a:r>
              <a:rPr lang="de-CH" sz="2000" dirty="0" smtClean="0"/>
              <a:t>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de-CH" sz="2000" dirty="0" smtClean="0"/>
              <a:t>zeigte sich in Bezug auf  </a:t>
            </a:r>
            <a:r>
              <a:rPr lang="de-CH" sz="2000" b="1" dirty="0" smtClean="0"/>
              <a:t>Patienten- und Transplantatüberlebensraten kein signifikanter Unterschied  zu</a:t>
            </a:r>
            <a:r>
              <a:rPr lang="de-CH" sz="2000" dirty="0" smtClean="0"/>
              <a:t> </a:t>
            </a:r>
            <a:r>
              <a:rPr lang="de-CH" sz="2000" dirty="0" err="1" smtClean="0"/>
              <a:t>LTx</a:t>
            </a:r>
            <a:r>
              <a:rPr lang="de-CH" sz="2000" dirty="0" smtClean="0"/>
              <a:t>-Patienten anderer Grunderkrankungen</a:t>
            </a:r>
          </a:p>
          <a:p>
            <a:pPr lvl="1"/>
            <a:endParaRPr lang="de-CH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36573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filer300\USERS3002\I0302985\Desktop\iron metabolism (HFE, hepcidin, ferroportin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08720"/>
            <a:ext cx="4832292" cy="5788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323528" y="145544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 smtClean="0"/>
              <a:t>Eisenstoffwechsel – Regulation </a:t>
            </a:r>
            <a:endParaRPr lang="de-CH" sz="3200" dirty="0"/>
          </a:p>
        </p:txBody>
      </p:sp>
      <p:cxnSp>
        <p:nvCxnSpPr>
          <p:cNvPr id="6" name="Gerade Verbindung 5"/>
          <p:cNvCxnSpPr/>
          <p:nvPr/>
        </p:nvCxnSpPr>
        <p:spPr>
          <a:xfrm>
            <a:off x="0" y="730319"/>
            <a:ext cx="788436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5292080" y="1017304"/>
            <a:ext cx="3744417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e-CH" sz="2000" b="1" dirty="0" smtClean="0"/>
              <a:t>HFE</a:t>
            </a:r>
            <a:r>
              <a:rPr lang="de-CH" sz="2000" dirty="0" smtClean="0"/>
              <a:t>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de-CH" sz="2000" dirty="0" smtClean="0"/>
              <a:t>interagiert mit </a:t>
            </a:r>
            <a:r>
              <a:rPr lang="de-CH" sz="2000" b="1" dirty="0" err="1" smtClean="0"/>
              <a:t>Transferrin</a:t>
            </a:r>
            <a:r>
              <a:rPr lang="de-CH" sz="2000" b="1" dirty="0" smtClean="0"/>
              <a:t> </a:t>
            </a:r>
            <a:r>
              <a:rPr lang="de-CH" sz="2000" b="1" dirty="0" err="1" smtClean="0"/>
              <a:t>receptor</a:t>
            </a:r>
            <a:r>
              <a:rPr lang="de-CH" sz="2000" b="1" dirty="0" smtClean="0"/>
              <a:t> 1/2 </a:t>
            </a:r>
            <a:r>
              <a:rPr lang="de-CH" sz="2000" dirty="0" smtClean="0"/>
              <a:t>(«</a:t>
            </a:r>
            <a:r>
              <a:rPr lang="de-CH" sz="2000" b="1" dirty="0" err="1" smtClean="0"/>
              <a:t>iron</a:t>
            </a:r>
            <a:r>
              <a:rPr lang="de-CH" sz="2000" b="1" dirty="0" smtClean="0"/>
              <a:t> </a:t>
            </a:r>
            <a:r>
              <a:rPr lang="de-CH" sz="2000" b="1" dirty="0" err="1" smtClean="0"/>
              <a:t>sensing</a:t>
            </a:r>
            <a:r>
              <a:rPr lang="de-CH" sz="2000" dirty="0" smtClean="0"/>
              <a:t>»)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de-CH" sz="2000" dirty="0" smtClean="0"/>
              <a:t>reguliert </a:t>
            </a:r>
            <a:r>
              <a:rPr lang="de-CH" sz="2000" b="1" dirty="0" err="1" smtClean="0"/>
              <a:t>Hepcidin</a:t>
            </a:r>
            <a:r>
              <a:rPr lang="de-CH" sz="2000" dirty="0" smtClean="0"/>
              <a:t>-Expression</a:t>
            </a:r>
          </a:p>
          <a:p>
            <a:pPr marL="285750" indent="-285750">
              <a:buFont typeface="Arial" pitchFamily="34" charset="0"/>
              <a:buChar char="•"/>
            </a:pPr>
            <a:endParaRPr lang="de-CH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de-CH" sz="2000" b="1" dirty="0" err="1" smtClean="0"/>
              <a:t>Hepcidin</a:t>
            </a:r>
            <a:r>
              <a:rPr lang="de-CH" sz="2000" dirty="0" smtClean="0"/>
              <a:t> inhibiert </a:t>
            </a:r>
            <a:r>
              <a:rPr lang="de-CH" sz="2000" b="1" dirty="0" smtClean="0"/>
              <a:t>Eisen-Export</a:t>
            </a:r>
            <a:r>
              <a:rPr lang="de-CH" sz="2000" dirty="0" smtClean="0"/>
              <a:t> über </a:t>
            </a:r>
            <a:r>
              <a:rPr lang="de-CH" sz="2000" b="1" dirty="0" err="1" smtClean="0"/>
              <a:t>Ferroportin</a:t>
            </a:r>
            <a:endParaRPr lang="de-CH" sz="2000" b="1" dirty="0" smtClean="0"/>
          </a:p>
          <a:p>
            <a:pPr marL="285750" indent="-285750">
              <a:buFont typeface="Arial" pitchFamily="34" charset="0"/>
              <a:buChar char="•"/>
            </a:pPr>
            <a:endParaRPr lang="de-CH" sz="20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de-CH" sz="2000" b="1" dirty="0" err="1" smtClean="0"/>
              <a:t>Hämochromatose</a:t>
            </a:r>
            <a:r>
              <a:rPr lang="de-CH" sz="2000" b="1" dirty="0" smtClean="0"/>
              <a:t> (HFE C282Y):</a:t>
            </a:r>
            <a:r>
              <a:rPr lang="de-CH" sz="2000" dirty="0" smtClean="0"/>
              <a:t>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de-CH" sz="2000" b="1" dirty="0"/>
              <a:t>g</a:t>
            </a:r>
            <a:r>
              <a:rPr lang="de-CH" sz="2000" b="1" dirty="0" smtClean="0"/>
              <a:t>estörte Interaktion </a:t>
            </a:r>
            <a:r>
              <a:rPr lang="de-CH" sz="2000" dirty="0" smtClean="0"/>
              <a:t>von </a:t>
            </a:r>
            <a:r>
              <a:rPr lang="de-CH" sz="2000" b="1" dirty="0" smtClean="0"/>
              <a:t>HFE</a:t>
            </a:r>
            <a:r>
              <a:rPr lang="de-CH" sz="2000" dirty="0" smtClean="0"/>
              <a:t> und </a:t>
            </a:r>
            <a:r>
              <a:rPr lang="de-CH" sz="2000" b="1" dirty="0" err="1" smtClean="0"/>
              <a:t>Transferrin</a:t>
            </a:r>
            <a:r>
              <a:rPr lang="de-CH" sz="2000" b="1" dirty="0" smtClean="0"/>
              <a:t> </a:t>
            </a:r>
            <a:r>
              <a:rPr lang="de-CH" sz="2000" b="1" dirty="0" err="1" smtClean="0"/>
              <a:t>receptor</a:t>
            </a:r>
            <a:r>
              <a:rPr lang="de-CH" sz="2000" b="1" dirty="0"/>
              <a:t> </a:t>
            </a:r>
            <a:r>
              <a:rPr lang="de-CH" sz="2000" b="1" dirty="0" smtClean="0"/>
              <a:t>1/2</a:t>
            </a:r>
            <a:r>
              <a:rPr lang="de-CH" sz="2000" dirty="0" smtClean="0"/>
              <a:t>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de-CH" sz="2000" b="1" dirty="0" smtClean="0"/>
              <a:t>reduzierte </a:t>
            </a:r>
            <a:r>
              <a:rPr lang="de-CH" sz="2000" b="1" dirty="0" err="1" smtClean="0"/>
              <a:t>Hepcidin</a:t>
            </a:r>
            <a:r>
              <a:rPr lang="de-CH" sz="2000" b="1" dirty="0" smtClean="0"/>
              <a:t> </a:t>
            </a:r>
            <a:r>
              <a:rPr lang="de-CH" sz="2000" b="1" dirty="0"/>
              <a:t>L</a:t>
            </a:r>
            <a:r>
              <a:rPr lang="de-CH" sz="2000" b="1" dirty="0" smtClean="0"/>
              <a:t>evels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de-CH" sz="2000" b="1" dirty="0" smtClean="0"/>
              <a:t>Erhöhte Eisenaufnahme</a:t>
            </a:r>
            <a:r>
              <a:rPr lang="de-CH" sz="2000" dirty="0" smtClean="0"/>
              <a:t> in und</a:t>
            </a:r>
            <a:r>
              <a:rPr lang="de-CH" sz="2000" b="1" dirty="0" smtClean="0"/>
              <a:t> Freisetzung </a:t>
            </a:r>
            <a:r>
              <a:rPr lang="de-CH" sz="2000" dirty="0" smtClean="0"/>
              <a:t>aus</a:t>
            </a:r>
            <a:r>
              <a:rPr lang="de-CH" sz="2000" b="1" dirty="0" smtClean="0"/>
              <a:t> </a:t>
            </a:r>
            <a:r>
              <a:rPr lang="de-CH" sz="2000" b="1" dirty="0" err="1" smtClean="0"/>
              <a:t>Enterozyten</a:t>
            </a:r>
            <a:endParaRPr lang="de-CH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de-CH" sz="2000" dirty="0"/>
          </a:p>
        </p:txBody>
      </p:sp>
      <p:pic>
        <p:nvPicPr>
          <p:cNvPr id="1027" name="Picture 3" descr="C:\Users\I0302985\AppData\Local\Microsoft\Windows\Temporary Internet Files\Content.IE5\RA9EQBJE\Minus_128x12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686" y="3569125"/>
            <a:ext cx="234025" cy="23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I0302985\AppData\Local\Microsoft\Windows\Temporary Internet Files\Content.IE5\RA9EQBJE\Minus_128x12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301208"/>
            <a:ext cx="234025" cy="23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I0302985\AppData\Local\Microsoft\Windows\Temporary Internet Files\Content.IE5\OC63V0J6\Plus_128x128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2055" y="2634048"/>
            <a:ext cx="238894" cy="238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224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23528" y="145544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 smtClean="0"/>
              <a:t>Ziele der Studie</a:t>
            </a:r>
            <a:endParaRPr lang="de-CH" sz="3200" dirty="0"/>
          </a:p>
        </p:txBody>
      </p:sp>
      <p:cxnSp>
        <p:nvCxnSpPr>
          <p:cNvPr id="6" name="Gerade Verbindung 5"/>
          <p:cNvCxnSpPr/>
          <p:nvPr/>
        </p:nvCxnSpPr>
        <p:spPr>
          <a:xfrm>
            <a:off x="0" y="730319"/>
            <a:ext cx="788436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251520" y="2060848"/>
            <a:ext cx="82809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e-CH" sz="2000" dirty="0" smtClean="0"/>
              <a:t>Untersuchung der </a:t>
            </a:r>
            <a:r>
              <a:rPr lang="de-CH" sz="2000" b="1" dirty="0" smtClean="0"/>
              <a:t>Rolle der Leber</a:t>
            </a:r>
            <a:r>
              <a:rPr lang="de-CH" sz="2000" dirty="0" smtClean="0"/>
              <a:t> in der </a:t>
            </a:r>
            <a:r>
              <a:rPr lang="de-CH" sz="2000" b="1" dirty="0" smtClean="0"/>
              <a:t>Regulation des Eisenstoffwechsel </a:t>
            </a:r>
            <a:r>
              <a:rPr lang="de-CH" sz="2000" dirty="0" smtClean="0"/>
              <a:t>anhand von </a:t>
            </a:r>
            <a:r>
              <a:rPr lang="de-CH" sz="2000" b="1" dirty="0" smtClean="0"/>
              <a:t>lebertransplantierten  </a:t>
            </a:r>
            <a:r>
              <a:rPr lang="de-CH" sz="2000" b="1" dirty="0" err="1" smtClean="0"/>
              <a:t>Hämochromatose</a:t>
            </a:r>
            <a:r>
              <a:rPr lang="de-CH" sz="2000" b="1" dirty="0" smtClean="0"/>
              <a:t>-Patienten </a:t>
            </a:r>
            <a:r>
              <a:rPr lang="de-CH" sz="2000" dirty="0" smtClean="0"/>
              <a:t>(C282Y) </a:t>
            </a:r>
          </a:p>
          <a:p>
            <a:pPr marL="285750" indent="-285750">
              <a:buFont typeface="Arial" pitchFamily="34" charset="0"/>
              <a:buChar char="•"/>
            </a:pPr>
            <a:endParaRPr lang="de-CH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de-CH" sz="2000" b="1" dirty="0" smtClean="0"/>
              <a:t>Überleben</a:t>
            </a:r>
            <a:r>
              <a:rPr lang="de-CH" sz="2000" dirty="0" smtClean="0"/>
              <a:t> nach </a:t>
            </a:r>
            <a:r>
              <a:rPr lang="de-CH" sz="2000" b="1" dirty="0" smtClean="0"/>
              <a:t>Lebertransplantation</a:t>
            </a:r>
            <a:r>
              <a:rPr lang="de-CH" sz="2000" dirty="0" smtClean="0"/>
              <a:t> von </a:t>
            </a:r>
            <a:r>
              <a:rPr lang="de-CH" sz="2000" b="1" dirty="0" err="1" smtClean="0"/>
              <a:t>Hämochromatose</a:t>
            </a:r>
            <a:r>
              <a:rPr lang="de-CH" sz="2000" b="1" dirty="0" smtClean="0"/>
              <a:t>-Patienten </a:t>
            </a:r>
            <a:r>
              <a:rPr lang="de-CH" sz="2000" dirty="0" smtClean="0"/>
              <a:t>(C282Y) im Vergleich zu Patienten mit anderen Grunderkrankungen</a:t>
            </a:r>
          </a:p>
          <a:p>
            <a:pPr lvl="1"/>
            <a:endParaRPr lang="de-CH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142298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23528" y="145544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 smtClean="0"/>
              <a:t>Patienten &amp; Methoden</a:t>
            </a:r>
            <a:endParaRPr lang="de-CH" sz="3200" dirty="0"/>
          </a:p>
        </p:txBody>
      </p:sp>
      <p:cxnSp>
        <p:nvCxnSpPr>
          <p:cNvPr id="6" name="Gerade Verbindung 5"/>
          <p:cNvCxnSpPr/>
          <p:nvPr/>
        </p:nvCxnSpPr>
        <p:spPr>
          <a:xfrm>
            <a:off x="0" y="730319"/>
            <a:ext cx="788436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239528" y="908720"/>
            <a:ext cx="8430373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e-CH" sz="2000" b="1" dirty="0" smtClean="0"/>
              <a:t>Patienten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de-CH" sz="2000" b="1" dirty="0" smtClean="0"/>
              <a:t>Lebertransplantation (erste </a:t>
            </a:r>
            <a:r>
              <a:rPr lang="de-CH" sz="2000" b="1" dirty="0" err="1" smtClean="0"/>
              <a:t>LTx</a:t>
            </a:r>
            <a:r>
              <a:rPr lang="de-CH" sz="2000" b="1" dirty="0" smtClean="0"/>
              <a:t>, nur </a:t>
            </a:r>
            <a:r>
              <a:rPr lang="de-CH" sz="2000" b="1" dirty="0" err="1" smtClean="0"/>
              <a:t>LTx</a:t>
            </a:r>
            <a:r>
              <a:rPr lang="de-CH" sz="2000" b="1" dirty="0" smtClean="0"/>
              <a:t>) </a:t>
            </a:r>
            <a:r>
              <a:rPr lang="de-CH" sz="2000" dirty="0" smtClean="0"/>
              <a:t>Universitätsklinik Rennes (Anfang 1999 – Ende 2008): gesamt </a:t>
            </a:r>
            <a:r>
              <a:rPr lang="de-CH" sz="2000" b="1" dirty="0" smtClean="0"/>
              <a:t>736 Patienten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de-CH" sz="2000" b="1" dirty="0" smtClean="0"/>
              <a:t> Grunderkrankungen: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de-CH" sz="2000" b="1" dirty="0" smtClean="0"/>
              <a:t>alkoholische Lebererkrankung 			340 	(HCC 65)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de-CH" sz="2000" b="1" dirty="0" smtClean="0"/>
              <a:t>virale Hepatitis C				96 	(HCC 21)</a:t>
            </a:r>
            <a:endParaRPr lang="de-CH" sz="2000" b="1" dirty="0"/>
          </a:p>
          <a:p>
            <a:pPr marL="1200150" lvl="2" indent="-285750">
              <a:buFont typeface="Arial" pitchFamily="34" charset="0"/>
              <a:buChar char="•"/>
            </a:pPr>
            <a:r>
              <a:rPr lang="de-CH" sz="2000" b="1" dirty="0" smtClean="0"/>
              <a:t>Akutes Leberversagen				34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de-CH" sz="2000" b="1" dirty="0" smtClean="0"/>
              <a:t>virale Hepatitis B 				20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de-CH" sz="2000" b="1" dirty="0" smtClean="0"/>
              <a:t>kongenitale oder autoimmune </a:t>
            </a:r>
            <a:r>
              <a:rPr lang="de-CH" sz="2000" b="1" dirty="0" err="1" smtClean="0"/>
              <a:t>biliäre</a:t>
            </a:r>
            <a:r>
              <a:rPr lang="de-CH" sz="2000" b="1" dirty="0" smtClean="0"/>
              <a:t> </a:t>
            </a:r>
            <a:r>
              <a:rPr lang="de-CH" sz="2000" b="1" dirty="0" err="1" smtClean="0"/>
              <a:t>Erkr</a:t>
            </a:r>
            <a:r>
              <a:rPr lang="de-CH" sz="2000" b="1" dirty="0" smtClean="0"/>
              <a:t>.	53	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de-CH" sz="2000" b="1" dirty="0" smtClean="0"/>
              <a:t>andere Lebererkrankungen (AIH, vaskulär,…)	61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de-CH" sz="2000" b="1" dirty="0" smtClean="0"/>
              <a:t>HCC (ohne weitere Informationen)		114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de-CH" sz="2000" b="1" dirty="0" smtClean="0"/>
              <a:t>HFE </a:t>
            </a:r>
            <a:r>
              <a:rPr lang="de-CH" sz="2000" b="1" dirty="0" err="1" smtClean="0"/>
              <a:t>Hämochromatose</a:t>
            </a:r>
            <a:r>
              <a:rPr lang="de-CH" sz="2000" b="1" dirty="0" smtClean="0"/>
              <a:t> (C282Y-Homozygotie)	18</a:t>
            </a:r>
            <a:endParaRPr lang="de-CH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de-CH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de-CH" sz="2000" b="1" dirty="0" smtClean="0"/>
              <a:t>Follow </a:t>
            </a:r>
            <a:r>
              <a:rPr lang="de-CH" sz="2000" b="1" dirty="0" err="1" smtClean="0"/>
              <a:t>up</a:t>
            </a:r>
            <a:r>
              <a:rPr lang="de-CH" sz="2000" b="1" dirty="0" smtClean="0"/>
              <a:t> </a:t>
            </a:r>
            <a:r>
              <a:rPr lang="de-CH" sz="2000" dirty="0" smtClean="0"/>
              <a:t>der</a:t>
            </a:r>
            <a:r>
              <a:rPr lang="de-CH" sz="2000" b="1" dirty="0" smtClean="0"/>
              <a:t> HFE </a:t>
            </a:r>
            <a:r>
              <a:rPr lang="de-CH" sz="2000" b="1" dirty="0" err="1" smtClean="0"/>
              <a:t>Hämochromatose</a:t>
            </a:r>
            <a:r>
              <a:rPr lang="de-CH" sz="2000" b="1" dirty="0" smtClean="0"/>
              <a:t> Patienten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de-CH" sz="2000" dirty="0" smtClean="0"/>
              <a:t>mindestens jährlich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de-CH" sz="2000" b="1" dirty="0" smtClean="0"/>
              <a:t>Parameter: Eisen, </a:t>
            </a:r>
            <a:r>
              <a:rPr lang="de-CH" sz="2000" b="1" dirty="0" err="1" smtClean="0"/>
              <a:t>Transferrin</a:t>
            </a:r>
            <a:r>
              <a:rPr lang="de-CH" sz="2000" b="1" dirty="0" smtClean="0"/>
              <a:t>, </a:t>
            </a:r>
            <a:r>
              <a:rPr lang="de-CH" sz="2000" b="1" dirty="0" err="1" smtClean="0"/>
              <a:t>Transferrinsättigung</a:t>
            </a:r>
            <a:r>
              <a:rPr lang="de-CH" sz="2000" b="1" dirty="0" smtClean="0"/>
              <a:t>, </a:t>
            </a:r>
            <a:r>
              <a:rPr lang="de-CH" sz="2000" b="1" dirty="0" err="1" smtClean="0"/>
              <a:t>Ferritin</a:t>
            </a:r>
            <a:r>
              <a:rPr lang="de-CH" sz="2000" b="1" dirty="0" smtClean="0"/>
              <a:t>, CRP, </a:t>
            </a:r>
            <a:r>
              <a:rPr lang="de-CH" sz="2000" b="1" dirty="0" err="1" smtClean="0"/>
              <a:t>Hepcidin</a:t>
            </a:r>
            <a:r>
              <a:rPr lang="de-CH" sz="2000" b="1" dirty="0" smtClean="0"/>
              <a:t> </a:t>
            </a:r>
            <a:r>
              <a:rPr lang="de-CH" sz="2000" dirty="0" smtClean="0"/>
              <a:t>(aus Proben vor </a:t>
            </a:r>
            <a:r>
              <a:rPr lang="de-CH" sz="2000" dirty="0" err="1" smtClean="0"/>
              <a:t>LTx</a:t>
            </a:r>
            <a:r>
              <a:rPr lang="de-CH" sz="2000" dirty="0" smtClean="0"/>
              <a:t> und während des </a:t>
            </a:r>
            <a:r>
              <a:rPr lang="de-CH" sz="2000" dirty="0" err="1" smtClean="0"/>
              <a:t>follow</a:t>
            </a:r>
            <a:r>
              <a:rPr lang="de-CH" sz="2000" dirty="0" smtClean="0"/>
              <a:t> </a:t>
            </a:r>
            <a:r>
              <a:rPr lang="de-CH" sz="2000" dirty="0" err="1" smtClean="0"/>
              <a:t>up</a:t>
            </a:r>
            <a:r>
              <a:rPr lang="de-CH" sz="2000" dirty="0" smtClean="0"/>
              <a:t>)	</a:t>
            </a:r>
            <a:r>
              <a:rPr lang="de-CH" sz="2000" b="1" dirty="0" smtClean="0"/>
              <a:t>	 </a:t>
            </a:r>
            <a:endParaRPr lang="de-CH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de-CH" sz="2000" dirty="0" smtClean="0"/>
              <a:t>«lost </a:t>
            </a:r>
            <a:r>
              <a:rPr lang="de-CH" sz="2000" dirty="0" err="1" smtClean="0"/>
              <a:t>to</a:t>
            </a:r>
            <a:r>
              <a:rPr lang="de-CH" sz="2000" dirty="0" smtClean="0"/>
              <a:t> </a:t>
            </a:r>
            <a:r>
              <a:rPr lang="de-CH" sz="2000" dirty="0" err="1" smtClean="0"/>
              <a:t>follow</a:t>
            </a:r>
            <a:r>
              <a:rPr lang="de-CH" sz="2000" dirty="0" smtClean="0"/>
              <a:t> </a:t>
            </a:r>
            <a:r>
              <a:rPr lang="de-CH" sz="2000" dirty="0" err="1" smtClean="0"/>
              <a:t>up</a:t>
            </a:r>
            <a:r>
              <a:rPr lang="de-CH" sz="2000" dirty="0" smtClean="0"/>
              <a:t>»-Patienten und Patienten mit Transplantatverlust wurden als verstorben gewertet</a:t>
            </a:r>
          </a:p>
          <a:p>
            <a:pPr marL="285750" indent="-285750">
              <a:buFont typeface="Arial" pitchFamily="34" charset="0"/>
              <a:buChar char="•"/>
            </a:pPr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413179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23528" y="145544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 smtClean="0"/>
              <a:t>HFE </a:t>
            </a:r>
            <a:r>
              <a:rPr lang="de-CH" sz="3200" dirty="0" err="1" smtClean="0"/>
              <a:t>Hämochromatose</a:t>
            </a:r>
            <a:r>
              <a:rPr lang="de-CH" sz="3200" dirty="0" smtClean="0"/>
              <a:t> Patienten</a:t>
            </a:r>
            <a:endParaRPr lang="de-CH" sz="3200" dirty="0"/>
          </a:p>
        </p:txBody>
      </p:sp>
      <p:cxnSp>
        <p:nvCxnSpPr>
          <p:cNvPr id="6" name="Gerade Verbindung 5"/>
          <p:cNvCxnSpPr/>
          <p:nvPr/>
        </p:nvCxnSpPr>
        <p:spPr>
          <a:xfrm>
            <a:off x="0" y="730319"/>
            <a:ext cx="788436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\\filer300\USERS3002\I0302985\Desktop\Papervorstellung Hepa-Visite\Patienten Charakterisitk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79360"/>
            <a:ext cx="4436571" cy="6034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\\filer300\USERS3002\I0302985\Desktop\Papervorstellung Hepa-Visite\Patienten Charakterisitka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782278"/>
            <a:ext cx="4436571" cy="2413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5148064" y="3284984"/>
            <a:ext cx="435675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 smtClean="0"/>
              <a:t>durchschn.</a:t>
            </a:r>
            <a:r>
              <a:rPr lang="de-CH" sz="2000" b="1" dirty="0" smtClean="0"/>
              <a:t> Alter bei Diagnose: 	  	48,7 (+-7) Jahre</a:t>
            </a:r>
          </a:p>
          <a:p>
            <a:pPr marL="285750" indent="-285750">
              <a:buFont typeface="Arial" pitchFamily="34" charset="0"/>
              <a:buChar char="•"/>
            </a:pPr>
            <a:endParaRPr lang="de-CH" sz="2000" b="1" dirty="0" smtClean="0"/>
          </a:p>
          <a:p>
            <a:r>
              <a:rPr lang="de-CH" sz="2000" dirty="0"/>
              <a:t>d</a:t>
            </a:r>
            <a:r>
              <a:rPr lang="de-CH" sz="2000" dirty="0" smtClean="0"/>
              <a:t>urchschn.</a:t>
            </a:r>
            <a:r>
              <a:rPr lang="de-CH" sz="2000" b="1" dirty="0" smtClean="0"/>
              <a:t> Alter bei </a:t>
            </a:r>
            <a:r>
              <a:rPr lang="de-CH" sz="2000" b="1" dirty="0" err="1" smtClean="0"/>
              <a:t>LTx</a:t>
            </a:r>
            <a:r>
              <a:rPr lang="de-CH" sz="2000" b="1" dirty="0" smtClean="0"/>
              <a:t>:	 		56 (+-7) Jahre</a:t>
            </a:r>
          </a:p>
          <a:p>
            <a:pPr marL="285750" indent="-285750">
              <a:buFont typeface="Arial" pitchFamily="34" charset="0"/>
              <a:buChar char="•"/>
            </a:pPr>
            <a:endParaRPr lang="de-CH" sz="2000" b="1" dirty="0" smtClean="0"/>
          </a:p>
          <a:p>
            <a:r>
              <a:rPr lang="de-CH" sz="2000" dirty="0" smtClean="0"/>
              <a:t>durchschn.</a:t>
            </a:r>
            <a:r>
              <a:rPr lang="de-CH" sz="2000" b="1" dirty="0" smtClean="0"/>
              <a:t> </a:t>
            </a:r>
            <a:r>
              <a:rPr lang="de-CH" sz="2000" b="1" dirty="0" err="1" smtClean="0"/>
              <a:t>follow</a:t>
            </a:r>
            <a:r>
              <a:rPr lang="de-CH" sz="2000" b="1" dirty="0" smtClean="0"/>
              <a:t> </a:t>
            </a:r>
            <a:r>
              <a:rPr lang="de-CH" sz="2000" b="1" dirty="0" err="1" smtClean="0"/>
              <a:t>up</a:t>
            </a:r>
            <a:r>
              <a:rPr lang="de-CH" sz="2000" b="1" dirty="0" smtClean="0"/>
              <a:t> Dauer:	 	68 (+-45) Monate</a:t>
            </a:r>
          </a:p>
          <a:p>
            <a:pPr marL="285750" indent="-285750">
              <a:buFont typeface="Arial" pitchFamily="34" charset="0"/>
              <a:buChar char="•"/>
            </a:pPr>
            <a:endParaRPr lang="de-CH" sz="2000" b="1" dirty="0" smtClean="0"/>
          </a:p>
          <a:p>
            <a:r>
              <a:rPr lang="de-CH" sz="2000" b="1" dirty="0" smtClean="0"/>
              <a:t>Hauptindikation für LTX: 		</a:t>
            </a:r>
          </a:p>
          <a:p>
            <a:r>
              <a:rPr lang="de-CH" sz="2000" b="1" dirty="0"/>
              <a:t>	</a:t>
            </a:r>
            <a:r>
              <a:rPr lang="de-CH" sz="2000" b="1" dirty="0" smtClean="0"/>
              <a:t>HCC</a:t>
            </a:r>
          </a:p>
          <a:p>
            <a:pPr marL="285750" indent="-285750">
              <a:buFont typeface="Arial" pitchFamily="34" charset="0"/>
              <a:buChar char="•"/>
            </a:pPr>
            <a:endParaRPr lang="de-CH" sz="2000" b="1" dirty="0" smtClean="0"/>
          </a:p>
          <a:p>
            <a:endParaRPr lang="de-CH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de-CH" sz="2000" dirty="0" smtClean="0"/>
          </a:p>
          <a:p>
            <a:pPr lvl="1"/>
            <a:endParaRPr lang="de-CH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279326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23528" y="145544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 smtClean="0"/>
              <a:t>Eisenmetabolismus vor/nach LTX</a:t>
            </a:r>
            <a:endParaRPr lang="de-CH" sz="3200" dirty="0"/>
          </a:p>
        </p:txBody>
      </p:sp>
      <p:cxnSp>
        <p:nvCxnSpPr>
          <p:cNvPr id="6" name="Gerade Verbindung 5"/>
          <p:cNvCxnSpPr/>
          <p:nvPr/>
        </p:nvCxnSpPr>
        <p:spPr>
          <a:xfrm>
            <a:off x="0" y="730319"/>
            <a:ext cx="788436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uppieren 1"/>
          <p:cNvGrpSpPr/>
          <p:nvPr/>
        </p:nvGrpSpPr>
        <p:grpSpPr>
          <a:xfrm>
            <a:off x="35496" y="836712"/>
            <a:ext cx="6904222" cy="5936355"/>
            <a:chOff x="116050" y="836712"/>
            <a:chExt cx="6904222" cy="5936355"/>
          </a:xfrm>
        </p:grpSpPr>
        <p:pic>
          <p:nvPicPr>
            <p:cNvPr id="3074" name="Picture 2" descr="\\filer300\USERS3002\I0302985\Desktop\Papervorstellung Hepa-Visite\Eisenmetabolismus vor nach LTX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63" y="836712"/>
              <a:ext cx="6890209" cy="39327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5" name="Picture 3" descr="\\filer300\USERS3002\I0302985\Desktop\Papervorstellung Hepa-Visite\Eisenmetabolismus vor nach LTX_2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050" y="4725144"/>
              <a:ext cx="6890209" cy="20479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Textfeld 6"/>
          <p:cNvSpPr txBox="1"/>
          <p:nvPr/>
        </p:nvSpPr>
        <p:spPr>
          <a:xfrm>
            <a:off x="6866361" y="1591632"/>
            <a:ext cx="24581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400" b="1" u="sng" dirty="0" smtClean="0"/>
              <a:t>vor // nach LTX</a:t>
            </a:r>
          </a:p>
          <a:p>
            <a:endParaRPr lang="de-CH" sz="1400" b="1" dirty="0" smtClean="0"/>
          </a:p>
          <a:p>
            <a:r>
              <a:rPr lang="de-CH" sz="1400" dirty="0" smtClean="0"/>
              <a:t>mediane</a:t>
            </a:r>
            <a:r>
              <a:rPr lang="de-CH" sz="1400" b="1" dirty="0" smtClean="0"/>
              <a:t> </a:t>
            </a:r>
            <a:r>
              <a:rPr lang="de-CH" sz="1400" b="1" dirty="0" err="1" smtClean="0"/>
              <a:t>Transferrinsättigung</a:t>
            </a:r>
            <a:endParaRPr lang="de-CH" sz="1400" b="1" dirty="0" smtClean="0"/>
          </a:p>
          <a:p>
            <a:pPr algn="ctr"/>
            <a:r>
              <a:rPr lang="de-CH" sz="1400" b="1" dirty="0" smtClean="0">
                <a:solidFill>
                  <a:srgbClr val="FF0000"/>
                </a:solidFill>
              </a:rPr>
              <a:t>68+-30% </a:t>
            </a:r>
            <a:r>
              <a:rPr lang="de-CH" sz="1400" b="1" dirty="0" smtClean="0"/>
              <a:t>// </a:t>
            </a:r>
            <a:r>
              <a:rPr lang="de-CH" sz="1400" b="1" dirty="0" smtClean="0">
                <a:solidFill>
                  <a:srgbClr val="00B050"/>
                </a:solidFill>
              </a:rPr>
              <a:t>28+-8,5%</a:t>
            </a:r>
          </a:p>
          <a:p>
            <a:pPr algn="ctr"/>
            <a:r>
              <a:rPr lang="de-CH" sz="1400" i="1" dirty="0" smtClean="0"/>
              <a:t>(p=0,021)</a:t>
            </a:r>
          </a:p>
          <a:p>
            <a:pPr marL="285750" indent="-285750">
              <a:buFont typeface="Arial" pitchFamily="34" charset="0"/>
              <a:buChar char="•"/>
            </a:pPr>
            <a:endParaRPr lang="de-CH" sz="2000" dirty="0"/>
          </a:p>
        </p:txBody>
      </p:sp>
      <p:sp>
        <p:nvSpPr>
          <p:cNvPr id="3" name="Rechteck 2"/>
          <p:cNvSpPr/>
          <p:nvPr/>
        </p:nvSpPr>
        <p:spPr>
          <a:xfrm>
            <a:off x="1322848" y="1124744"/>
            <a:ext cx="360040" cy="56483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12" name="Rechteck 11"/>
          <p:cNvSpPr/>
          <p:nvPr/>
        </p:nvSpPr>
        <p:spPr>
          <a:xfrm>
            <a:off x="4142422" y="1130869"/>
            <a:ext cx="377132" cy="564832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14" name="Rechteck 13"/>
          <p:cNvSpPr/>
          <p:nvPr/>
        </p:nvSpPr>
        <p:spPr>
          <a:xfrm>
            <a:off x="1717318" y="1124744"/>
            <a:ext cx="360040" cy="56483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18" name="Rechteck 17"/>
          <p:cNvSpPr/>
          <p:nvPr/>
        </p:nvSpPr>
        <p:spPr>
          <a:xfrm>
            <a:off x="4541456" y="1124744"/>
            <a:ext cx="377132" cy="564832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19" name="Textfeld 18"/>
          <p:cNvSpPr txBox="1"/>
          <p:nvPr/>
        </p:nvSpPr>
        <p:spPr>
          <a:xfrm>
            <a:off x="6864933" y="1573624"/>
            <a:ext cx="2458167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CH" sz="1400" dirty="0" smtClean="0"/>
          </a:p>
          <a:p>
            <a:pPr algn="ctr"/>
            <a:endParaRPr lang="de-CH" sz="1400" dirty="0"/>
          </a:p>
          <a:p>
            <a:pPr algn="ctr"/>
            <a:endParaRPr lang="de-CH" sz="1400" dirty="0" smtClean="0"/>
          </a:p>
          <a:p>
            <a:pPr algn="ctr"/>
            <a:endParaRPr lang="de-CH" sz="1400" dirty="0"/>
          </a:p>
          <a:p>
            <a:pPr algn="ctr"/>
            <a:endParaRPr lang="de-CH" sz="1400" dirty="0" smtClean="0"/>
          </a:p>
          <a:p>
            <a:pPr algn="ctr"/>
            <a:endParaRPr lang="de-CH" sz="1400" dirty="0"/>
          </a:p>
          <a:p>
            <a:pPr lvl="0"/>
            <a:r>
              <a:rPr lang="de-CH" sz="1400" dirty="0" smtClean="0">
                <a:solidFill>
                  <a:prstClr val="black"/>
                </a:solidFill>
              </a:rPr>
              <a:t>medianes</a:t>
            </a:r>
            <a:r>
              <a:rPr lang="de-CH" sz="1400" b="1" dirty="0" smtClean="0">
                <a:solidFill>
                  <a:prstClr val="black"/>
                </a:solidFill>
              </a:rPr>
              <a:t> </a:t>
            </a:r>
            <a:r>
              <a:rPr lang="de-CH" sz="1400" b="1" dirty="0" err="1" smtClean="0">
                <a:solidFill>
                  <a:prstClr val="black"/>
                </a:solidFill>
              </a:rPr>
              <a:t>Hepcidin</a:t>
            </a:r>
            <a:r>
              <a:rPr lang="de-CH" sz="1400" dirty="0" smtClean="0">
                <a:solidFill>
                  <a:prstClr val="black"/>
                </a:solidFill>
              </a:rPr>
              <a:t>-Level      </a:t>
            </a:r>
            <a:r>
              <a:rPr lang="de-CH" sz="1400" b="1" dirty="0" smtClean="0">
                <a:solidFill>
                  <a:srgbClr val="FF0000"/>
                </a:solidFill>
              </a:rPr>
              <a:t>1,61+-3,6 </a:t>
            </a:r>
            <a:r>
              <a:rPr lang="de-CH" sz="1400" b="1" dirty="0" smtClean="0">
                <a:solidFill>
                  <a:prstClr val="black"/>
                </a:solidFill>
              </a:rPr>
              <a:t>// </a:t>
            </a:r>
            <a:r>
              <a:rPr lang="de-CH" sz="1400" b="1" dirty="0" smtClean="0">
                <a:solidFill>
                  <a:srgbClr val="00B050"/>
                </a:solidFill>
              </a:rPr>
              <a:t>13,2+-8,1 </a:t>
            </a:r>
            <a:r>
              <a:rPr lang="de-CH" sz="1400" b="1" dirty="0" err="1">
                <a:solidFill>
                  <a:srgbClr val="00B050"/>
                </a:solidFill>
              </a:rPr>
              <a:t>nmol</a:t>
            </a:r>
            <a:r>
              <a:rPr lang="de-CH" sz="1400" b="1" dirty="0">
                <a:solidFill>
                  <a:srgbClr val="00B050"/>
                </a:solidFill>
              </a:rPr>
              <a:t>/l</a:t>
            </a:r>
          </a:p>
          <a:p>
            <a:pPr lvl="0" algn="ctr"/>
            <a:r>
              <a:rPr lang="de-CH" sz="1400" dirty="0">
                <a:solidFill>
                  <a:prstClr val="black"/>
                </a:solidFill>
              </a:rPr>
              <a:t>(Norm: 4-30</a:t>
            </a:r>
            <a:r>
              <a:rPr lang="de-CH" sz="1400" dirty="0" smtClean="0">
                <a:solidFill>
                  <a:prstClr val="black"/>
                </a:solidFill>
              </a:rPr>
              <a:t>%)</a:t>
            </a:r>
          </a:p>
          <a:p>
            <a:pPr algn="ctr"/>
            <a:r>
              <a:rPr lang="de-CH" sz="1400" i="1" dirty="0" smtClean="0"/>
              <a:t>(p=0,006)</a:t>
            </a:r>
          </a:p>
          <a:p>
            <a:pPr lvl="0" algn="ctr"/>
            <a:endParaRPr lang="de-CH" sz="1400" dirty="0">
              <a:solidFill>
                <a:prstClr val="black"/>
              </a:solidFill>
            </a:endParaRPr>
          </a:p>
          <a:p>
            <a:pPr lvl="0"/>
            <a:r>
              <a:rPr lang="de-CH" sz="1400" dirty="0" smtClean="0">
                <a:solidFill>
                  <a:prstClr val="black"/>
                </a:solidFill>
              </a:rPr>
              <a:t>medianer </a:t>
            </a:r>
            <a:r>
              <a:rPr lang="de-CH" sz="1400" b="1" dirty="0" err="1" smtClean="0">
                <a:solidFill>
                  <a:prstClr val="black"/>
                </a:solidFill>
              </a:rPr>
              <a:t>Hepcidin</a:t>
            </a:r>
            <a:r>
              <a:rPr lang="de-CH" sz="1400" b="1" dirty="0" smtClean="0">
                <a:solidFill>
                  <a:prstClr val="black"/>
                </a:solidFill>
              </a:rPr>
              <a:t>/</a:t>
            </a:r>
            <a:r>
              <a:rPr lang="de-CH" sz="1400" b="1" dirty="0" err="1" smtClean="0">
                <a:solidFill>
                  <a:prstClr val="black"/>
                </a:solidFill>
              </a:rPr>
              <a:t>Ferritin</a:t>
            </a:r>
            <a:r>
              <a:rPr lang="de-CH" sz="1400" b="1" dirty="0" smtClean="0">
                <a:solidFill>
                  <a:prstClr val="black"/>
                </a:solidFill>
              </a:rPr>
              <a:t> Quotient</a:t>
            </a:r>
          </a:p>
          <a:p>
            <a:pPr lvl="0" algn="ctr"/>
            <a:r>
              <a:rPr lang="de-CH" sz="1400" b="1" dirty="0" smtClean="0">
                <a:solidFill>
                  <a:srgbClr val="FF0000"/>
                </a:solidFill>
              </a:rPr>
              <a:t>0,35+-3,6</a:t>
            </a:r>
            <a:r>
              <a:rPr lang="de-CH" sz="1400" b="1" dirty="0" smtClean="0">
                <a:solidFill>
                  <a:prstClr val="black"/>
                </a:solidFill>
              </a:rPr>
              <a:t>//</a:t>
            </a:r>
            <a:r>
              <a:rPr lang="de-CH" sz="1400" b="1" dirty="0" smtClean="0">
                <a:solidFill>
                  <a:srgbClr val="00B050"/>
                </a:solidFill>
              </a:rPr>
              <a:t>6,93+-8,75</a:t>
            </a:r>
            <a:endParaRPr lang="de-CH" sz="1400" b="1" dirty="0">
              <a:solidFill>
                <a:srgbClr val="00B050"/>
              </a:solidFill>
            </a:endParaRPr>
          </a:p>
          <a:p>
            <a:pPr algn="ctr"/>
            <a:r>
              <a:rPr lang="de-CH" sz="1400" i="1" dirty="0" smtClean="0"/>
              <a:t>(p=0,015)</a:t>
            </a:r>
          </a:p>
          <a:p>
            <a:pPr algn="ctr"/>
            <a:endParaRPr lang="de-CH" sz="1400" i="1" dirty="0"/>
          </a:p>
          <a:p>
            <a:pPr algn="ctr"/>
            <a:endParaRPr lang="de-CH" sz="1400" b="1" dirty="0" smtClean="0"/>
          </a:p>
          <a:p>
            <a:pPr algn="ctr"/>
            <a:endParaRPr lang="de-CH" sz="1400" b="1" dirty="0"/>
          </a:p>
          <a:p>
            <a:pPr lvl="0" algn="ctr"/>
            <a:endParaRPr lang="de-CH" sz="1400" dirty="0">
              <a:solidFill>
                <a:prstClr val="black"/>
              </a:solidFill>
            </a:endParaRPr>
          </a:p>
          <a:p>
            <a:pPr algn="ctr"/>
            <a:endParaRPr lang="de-CH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de-CH" sz="2000" b="1" dirty="0" smtClean="0"/>
          </a:p>
          <a:p>
            <a:endParaRPr lang="de-CH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de-CH" sz="2000" dirty="0" smtClean="0"/>
          </a:p>
          <a:p>
            <a:pPr lvl="1"/>
            <a:endParaRPr lang="de-CH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de-CH" sz="2000" dirty="0"/>
          </a:p>
        </p:txBody>
      </p:sp>
      <p:sp>
        <p:nvSpPr>
          <p:cNvPr id="21" name="Rechteck 20"/>
          <p:cNvSpPr/>
          <p:nvPr/>
        </p:nvSpPr>
        <p:spPr>
          <a:xfrm>
            <a:off x="5419004" y="1124744"/>
            <a:ext cx="377132" cy="564832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22" name="Textfeld 21"/>
          <p:cNvSpPr txBox="1"/>
          <p:nvPr/>
        </p:nvSpPr>
        <p:spPr>
          <a:xfrm>
            <a:off x="6867710" y="1541105"/>
            <a:ext cx="245816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CH" sz="1400" i="1" dirty="0" smtClean="0"/>
          </a:p>
          <a:p>
            <a:pPr algn="ctr"/>
            <a:endParaRPr lang="de-CH" sz="1400" i="1" dirty="0"/>
          </a:p>
          <a:p>
            <a:pPr algn="ctr"/>
            <a:endParaRPr lang="de-CH" sz="1400" i="1" dirty="0" smtClean="0"/>
          </a:p>
          <a:p>
            <a:pPr algn="ctr"/>
            <a:endParaRPr lang="de-CH" sz="1400" i="1" dirty="0"/>
          </a:p>
          <a:p>
            <a:pPr algn="ctr"/>
            <a:endParaRPr lang="de-CH" sz="1400" i="1" dirty="0" smtClean="0"/>
          </a:p>
          <a:p>
            <a:pPr algn="ctr"/>
            <a:endParaRPr lang="de-CH" sz="1400" i="1" dirty="0"/>
          </a:p>
          <a:p>
            <a:pPr algn="ctr"/>
            <a:endParaRPr lang="de-CH" sz="1400" i="1" dirty="0" smtClean="0"/>
          </a:p>
          <a:p>
            <a:pPr algn="ctr"/>
            <a:endParaRPr lang="de-CH" sz="1400" i="1" dirty="0"/>
          </a:p>
          <a:p>
            <a:pPr algn="ctr"/>
            <a:endParaRPr lang="de-CH" sz="1400" i="1" dirty="0" smtClean="0"/>
          </a:p>
          <a:p>
            <a:pPr algn="ctr"/>
            <a:endParaRPr lang="de-CH" sz="1400" i="1" dirty="0"/>
          </a:p>
          <a:p>
            <a:pPr algn="ctr"/>
            <a:endParaRPr lang="de-CH" sz="1400" i="1" dirty="0" smtClean="0"/>
          </a:p>
          <a:p>
            <a:pPr algn="ctr"/>
            <a:endParaRPr lang="de-CH" sz="1400" i="1" dirty="0"/>
          </a:p>
          <a:p>
            <a:pPr algn="ctr"/>
            <a:endParaRPr lang="de-CH" sz="1400" i="1" dirty="0" smtClean="0"/>
          </a:p>
          <a:p>
            <a:pPr algn="ctr"/>
            <a:endParaRPr lang="de-CH" sz="1400" i="1" dirty="0"/>
          </a:p>
          <a:p>
            <a:pPr algn="ctr"/>
            <a:endParaRPr lang="de-CH" sz="1400" b="1" dirty="0" smtClean="0"/>
          </a:p>
          <a:p>
            <a:pPr algn="ctr"/>
            <a:endParaRPr lang="de-CH" sz="1400" b="1" dirty="0"/>
          </a:p>
          <a:p>
            <a:pPr lvl="0" algn="ctr"/>
            <a:endParaRPr lang="de-CH" sz="1400" dirty="0">
              <a:solidFill>
                <a:prstClr val="black"/>
              </a:solidFill>
            </a:endParaRPr>
          </a:p>
          <a:p>
            <a:pPr algn="ctr"/>
            <a:endParaRPr lang="de-CH" sz="2000" dirty="0" smtClean="0"/>
          </a:p>
          <a:p>
            <a:r>
              <a:rPr lang="de-CH" sz="1400" b="1" dirty="0" smtClean="0"/>
              <a:t>Eisengehalt der Leber (MRI)</a:t>
            </a:r>
          </a:p>
          <a:p>
            <a:r>
              <a:rPr lang="de-CH" sz="1400" b="1" dirty="0" smtClean="0"/>
              <a:t>normwertig in </a:t>
            </a:r>
            <a:r>
              <a:rPr lang="de-CH" sz="1400" b="1" dirty="0" smtClean="0">
                <a:solidFill>
                  <a:srgbClr val="00B050"/>
                </a:solidFill>
              </a:rPr>
              <a:t>9 von 11 </a:t>
            </a:r>
            <a:r>
              <a:rPr lang="de-CH" sz="1400" b="1" dirty="0" smtClean="0"/>
              <a:t>Patienten nach LTX</a:t>
            </a:r>
            <a:endParaRPr lang="de-CH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de-CH" sz="2000" dirty="0" smtClean="0"/>
          </a:p>
          <a:p>
            <a:pPr lvl="1"/>
            <a:endParaRPr lang="de-CH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23224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 animBg="1"/>
      <p:bldP spid="3" grpId="1" animBg="1"/>
      <p:bldP spid="12" grpId="0" animBg="1"/>
      <p:bldP spid="12" grpId="1" animBg="1"/>
      <p:bldP spid="14" grpId="1" animBg="1"/>
      <p:bldP spid="14" grpId="2" animBg="1"/>
      <p:bldP spid="18" grpId="0" animBg="1"/>
      <p:bldP spid="18" grpId="1" animBg="1"/>
      <p:bldP spid="19" grpId="0"/>
      <p:bldP spid="21" grpId="0" animBg="1"/>
      <p:bldP spid="21" grpId="1" animBg="1"/>
      <p:bldP spid="21" grpId="2" animBg="1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23528" y="145544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 smtClean="0"/>
              <a:t>Überlebensdaten</a:t>
            </a:r>
            <a:endParaRPr lang="de-CH" sz="3200" dirty="0"/>
          </a:p>
        </p:txBody>
      </p:sp>
      <p:cxnSp>
        <p:nvCxnSpPr>
          <p:cNvPr id="6" name="Gerade Verbindung 5"/>
          <p:cNvCxnSpPr/>
          <p:nvPr/>
        </p:nvCxnSpPr>
        <p:spPr>
          <a:xfrm>
            <a:off x="0" y="730319"/>
            <a:ext cx="788436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1763688" y="5781029"/>
            <a:ext cx="8280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sz="2000" dirty="0" smtClean="0"/>
          </a:p>
          <a:p>
            <a:pPr lvl="1"/>
            <a:endParaRPr lang="de-CH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de-CH" sz="2000" dirty="0"/>
          </a:p>
        </p:txBody>
      </p:sp>
      <p:pic>
        <p:nvPicPr>
          <p:cNvPr id="4098" name="Picture 2" descr="\\filer300\USERS3002\I0302985\Desktop\Papervorstellung Hepa-Visite\overall surviv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78" y="980728"/>
            <a:ext cx="554355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140218"/>
              </p:ext>
            </p:extLst>
          </p:nvPr>
        </p:nvGraphicFramePr>
        <p:xfrm>
          <a:off x="5292080" y="2924944"/>
          <a:ext cx="3491880" cy="1555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847"/>
                <a:gridCol w="1267369"/>
                <a:gridCol w="1547664"/>
              </a:tblGrid>
              <a:tr h="442848">
                <a:tc>
                  <a:txBody>
                    <a:bodyPr/>
                    <a:lstStyle/>
                    <a:p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Alle Patienten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400" dirty="0" err="1" smtClean="0"/>
                        <a:t>Hämochromatose</a:t>
                      </a:r>
                      <a:r>
                        <a:rPr lang="de-CH" sz="1400" dirty="0" smtClean="0"/>
                        <a:t> </a:t>
                      </a:r>
                      <a:endParaRPr lang="de-CH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1 JÜR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400" dirty="0" smtClean="0"/>
                        <a:t>89%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400" dirty="0" smtClean="0"/>
                        <a:t>83%</a:t>
                      </a:r>
                      <a:endParaRPr lang="de-CH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400" dirty="0" smtClean="0"/>
                        <a:t>5 JÜR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400" dirty="0" smtClean="0"/>
                        <a:t>70%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400" dirty="0" smtClean="0"/>
                        <a:t>67%</a:t>
                      </a:r>
                      <a:endParaRPr lang="de-CH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10 JÜR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400" dirty="0" smtClean="0"/>
                        <a:t>55%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400" dirty="0" smtClean="0"/>
                        <a:t>-</a:t>
                      </a:r>
                      <a:endParaRPr lang="de-CH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6516216" y="4561383"/>
            <a:ext cx="16106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400" dirty="0" smtClean="0"/>
              <a:t>Log Rank </a:t>
            </a:r>
            <a:r>
              <a:rPr lang="de-CH" sz="1400" dirty="0" err="1" smtClean="0"/>
              <a:t>test</a:t>
            </a:r>
            <a:r>
              <a:rPr lang="de-CH" sz="1400" dirty="0" smtClean="0"/>
              <a:t> p=0,4</a:t>
            </a:r>
            <a:endParaRPr lang="de-CH" sz="1400" dirty="0"/>
          </a:p>
        </p:txBody>
      </p:sp>
      <p:sp>
        <p:nvSpPr>
          <p:cNvPr id="8" name="Textfeld 7"/>
          <p:cNvSpPr txBox="1"/>
          <p:nvPr/>
        </p:nvSpPr>
        <p:spPr>
          <a:xfrm>
            <a:off x="35496" y="5633953"/>
            <a:ext cx="8280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de-CH" sz="2000" b="1" dirty="0" smtClean="0"/>
              <a:t>Todesursachen in der </a:t>
            </a:r>
            <a:r>
              <a:rPr lang="de-CH" sz="2000" b="1" dirty="0" err="1" smtClean="0"/>
              <a:t>Hämochromatose</a:t>
            </a:r>
            <a:r>
              <a:rPr lang="de-CH" sz="2000" b="1" dirty="0" smtClean="0"/>
              <a:t>-Gruppe: </a:t>
            </a:r>
          </a:p>
          <a:p>
            <a:pPr lvl="1"/>
            <a:r>
              <a:rPr lang="de-CH" sz="2000" b="1" dirty="0" err="1" smtClean="0"/>
              <a:t>Neoplasien</a:t>
            </a:r>
            <a:r>
              <a:rPr lang="de-CH" sz="2000" dirty="0" smtClean="0"/>
              <a:t> (3), </a:t>
            </a:r>
            <a:r>
              <a:rPr lang="de-CH" sz="2000" b="1" dirty="0" smtClean="0"/>
              <a:t>Sepsis</a:t>
            </a:r>
            <a:r>
              <a:rPr lang="de-CH" sz="2000" dirty="0" smtClean="0"/>
              <a:t> (2), </a:t>
            </a:r>
            <a:r>
              <a:rPr lang="de-CH" sz="2000" b="1" dirty="0" smtClean="0"/>
              <a:t>Leberarterienthrombose</a:t>
            </a:r>
            <a:r>
              <a:rPr lang="de-CH" sz="2000" dirty="0" smtClean="0"/>
              <a:t> (1), Schlaganfall (1), akutes respiratorisches Versagen bei </a:t>
            </a:r>
            <a:r>
              <a:rPr lang="de-CH" sz="2000" dirty="0" err="1" smtClean="0"/>
              <a:t>Lungenfibrose</a:t>
            </a:r>
            <a:r>
              <a:rPr lang="de-CH" sz="2000" dirty="0" smtClean="0"/>
              <a:t> (1)</a:t>
            </a:r>
          </a:p>
          <a:p>
            <a:pPr marL="285750" indent="-285750">
              <a:buFont typeface="Arial" pitchFamily="34" charset="0"/>
              <a:buChar char="•"/>
            </a:pPr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262410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23528" y="145544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 smtClean="0"/>
              <a:t>Überleben: </a:t>
            </a:r>
            <a:r>
              <a:rPr lang="de-CH" sz="3200" dirty="0" err="1" smtClean="0"/>
              <a:t>Hämochromatose</a:t>
            </a:r>
            <a:r>
              <a:rPr lang="de-CH" sz="3200" dirty="0" smtClean="0"/>
              <a:t> vs. HCC</a:t>
            </a:r>
            <a:endParaRPr lang="de-CH" sz="3200" dirty="0"/>
          </a:p>
        </p:txBody>
      </p:sp>
      <p:cxnSp>
        <p:nvCxnSpPr>
          <p:cNvPr id="6" name="Gerade Verbindung 5"/>
          <p:cNvCxnSpPr/>
          <p:nvPr/>
        </p:nvCxnSpPr>
        <p:spPr>
          <a:xfrm>
            <a:off x="0" y="730319"/>
            <a:ext cx="788436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1763688" y="5781029"/>
            <a:ext cx="8280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sz="2000" dirty="0" smtClean="0"/>
          </a:p>
          <a:p>
            <a:pPr lvl="1"/>
            <a:endParaRPr lang="de-CH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de-CH" sz="2000" dirty="0"/>
          </a:p>
        </p:txBody>
      </p:sp>
      <p:sp>
        <p:nvSpPr>
          <p:cNvPr id="3" name="Textfeld 2"/>
          <p:cNvSpPr txBox="1"/>
          <p:nvPr/>
        </p:nvSpPr>
        <p:spPr>
          <a:xfrm>
            <a:off x="3446060" y="6165304"/>
            <a:ext cx="17020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400" dirty="0" smtClean="0"/>
              <a:t>Log Rank </a:t>
            </a:r>
            <a:r>
              <a:rPr lang="de-CH" sz="1400" dirty="0" err="1" smtClean="0"/>
              <a:t>test</a:t>
            </a:r>
            <a:r>
              <a:rPr lang="de-CH" sz="1400" dirty="0" smtClean="0"/>
              <a:t> p=0,56</a:t>
            </a:r>
            <a:endParaRPr lang="de-CH" sz="1400" dirty="0"/>
          </a:p>
        </p:txBody>
      </p:sp>
      <p:pic>
        <p:nvPicPr>
          <p:cNvPr id="5122" name="Picture 2" descr="\\filer300\USERS3002\I0302985\Desktop\Papervorstellung Hepa-Visite\Hämochromatose vs. HC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661" y="1052736"/>
            <a:ext cx="5962651" cy="493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28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23528" y="145544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 smtClean="0"/>
              <a:t>Überleben: nach Grunderkrankung</a:t>
            </a:r>
            <a:endParaRPr lang="de-CH" sz="3200" dirty="0"/>
          </a:p>
        </p:txBody>
      </p:sp>
      <p:cxnSp>
        <p:nvCxnSpPr>
          <p:cNvPr id="6" name="Gerade Verbindung 5"/>
          <p:cNvCxnSpPr/>
          <p:nvPr/>
        </p:nvCxnSpPr>
        <p:spPr>
          <a:xfrm>
            <a:off x="0" y="730319"/>
            <a:ext cx="788436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1793063" y="5781028"/>
            <a:ext cx="8280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sz="2000" dirty="0" smtClean="0"/>
          </a:p>
          <a:p>
            <a:pPr lvl="1"/>
            <a:endParaRPr lang="de-CH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de-CH" sz="2000" dirty="0"/>
          </a:p>
        </p:txBody>
      </p:sp>
      <p:pic>
        <p:nvPicPr>
          <p:cNvPr id="6146" name="Picture 2" descr="\\filer300\USERS3002\I0302985\Desktop\Papervorstellung Hepa-Visite\Überleben nach Grunderkranku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12" y="841798"/>
            <a:ext cx="5171982" cy="5971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5508104" y="3657014"/>
            <a:ext cx="36358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dirty="0" smtClean="0"/>
              <a:t>Log Rank </a:t>
            </a:r>
            <a:r>
              <a:rPr lang="de-CH" sz="1400" dirty="0" err="1" smtClean="0"/>
              <a:t>test</a:t>
            </a:r>
            <a:r>
              <a:rPr lang="de-CH" sz="1400" dirty="0" smtClean="0"/>
              <a:t> </a:t>
            </a:r>
            <a:r>
              <a:rPr lang="de-CH" sz="1400" b="1" dirty="0" smtClean="0"/>
              <a:t>HCV vs. </a:t>
            </a:r>
            <a:r>
              <a:rPr lang="de-CH" sz="1400" b="1" dirty="0" err="1" smtClean="0"/>
              <a:t>Alcohol</a:t>
            </a:r>
            <a:r>
              <a:rPr lang="de-CH" sz="1400" b="1" dirty="0" smtClean="0"/>
              <a:t>	p=0,001</a:t>
            </a:r>
          </a:p>
          <a:p>
            <a:r>
              <a:rPr lang="de-CH" sz="1400" dirty="0" smtClean="0"/>
              <a:t>Log Rank </a:t>
            </a:r>
            <a:r>
              <a:rPr lang="de-CH" sz="1400" dirty="0" err="1" smtClean="0"/>
              <a:t>test</a:t>
            </a:r>
            <a:r>
              <a:rPr lang="de-CH" sz="1400" dirty="0" smtClean="0"/>
              <a:t> </a:t>
            </a:r>
            <a:r>
              <a:rPr lang="de-CH" sz="1400" b="1" dirty="0" smtClean="0"/>
              <a:t>HCV vs. ALF</a:t>
            </a:r>
            <a:r>
              <a:rPr lang="de-CH" sz="1400" dirty="0" smtClean="0"/>
              <a:t>               	</a:t>
            </a:r>
            <a:r>
              <a:rPr lang="de-CH" sz="1400" b="1" dirty="0" smtClean="0"/>
              <a:t>p=0,024</a:t>
            </a:r>
          </a:p>
          <a:p>
            <a:endParaRPr lang="de-CH" sz="1400" b="1" dirty="0" smtClean="0"/>
          </a:p>
          <a:p>
            <a:r>
              <a:rPr lang="de-CH" sz="1400" b="1" dirty="0" smtClean="0"/>
              <a:t>Alle anderen Gruppenvergleiche statistisch nicht signifikant</a:t>
            </a:r>
          </a:p>
          <a:p>
            <a:endParaRPr lang="de-CH" sz="1400" dirty="0"/>
          </a:p>
        </p:txBody>
      </p:sp>
    </p:spTree>
    <p:extLst>
      <p:ext uri="{BB962C8B-B14F-4D97-AF65-F5344CB8AC3E}">
        <p14:creationId xmlns:p14="http://schemas.microsoft.com/office/powerpoint/2010/main" val="333001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498</Words>
  <Application>Microsoft Office PowerPoint</Application>
  <PresentationFormat>Bildschirmpräsentation (4:3)</PresentationFormat>
  <Paragraphs>151</Paragraphs>
  <Slides>12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Larissa</vt:lpstr>
      <vt:lpstr>Liver Transplantation Normalizes Serum Hepcidin Level and Cures Iron Metabolism in HFE Hemochromatosis  E. Bardout-Jacquet et al., Hepatology, 2013 (accepted article)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Inselspital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Liver Transplantation Normalizes Serum Hepcidin Level and Cures Iron Metabolism in HFE Hemochromatosis  E. Bardout-Jacquet et al., 2013 (accepted article), Hepatology</dc:title>
  <dc:creator>Bärtsch, Marc-Andrea</dc:creator>
  <cp:lastModifiedBy>Musfeld, Patricia</cp:lastModifiedBy>
  <cp:revision>28</cp:revision>
  <dcterms:created xsi:type="dcterms:W3CDTF">2013-07-17T07:04:39Z</dcterms:created>
  <dcterms:modified xsi:type="dcterms:W3CDTF">2013-11-01T13:48:10Z</dcterms:modified>
</cp:coreProperties>
</file>