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330" r:id="rId4"/>
    <p:sldId id="331" r:id="rId5"/>
    <p:sldId id="272" r:id="rId6"/>
    <p:sldId id="274" r:id="rId7"/>
    <p:sldId id="319" r:id="rId8"/>
    <p:sldId id="268" r:id="rId9"/>
    <p:sldId id="280" r:id="rId10"/>
    <p:sldId id="343" r:id="rId11"/>
    <p:sldId id="341" r:id="rId12"/>
    <p:sldId id="333" r:id="rId13"/>
    <p:sldId id="325" r:id="rId14"/>
    <p:sldId id="344" r:id="rId15"/>
    <p:sldId id="334" r:id="rId16"/>
    <p:sldId id="335" r:id="rId17"/>
    <p:sldId id="322" r:id="rId18"/>
    <p:sldId id="288" r:id="rId19"/>
    <p:sldId id="337" r:id="rId20"/>
    <p:sldId id="327" r:id="rId21"/>
    <p:sldId id="336" r:id="rId22"/>
    <p:sldId id="345" r:id="rId23"/>
  </p:sldIdLst>
  <p:sldSz cx="9144000" cy="6858000" type="screen4x3"/>
  <p:notesSz cx="6797675" cy="9926638"/>
  <p:custDataLst>
    <p:tags r:id="rId2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4186" autoAdjust="0"/>
  </p:normalViewPr>
  <p:slideViewPr>
    <p:cSldViewPr>
      <p:cViewPr varScale="1">
        <p:scale>
          <a:sx n="97" d="100"/>
          <a:sy n="97" d="100"/>
        </p:scale>
        <p:origin x="196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4CCAAF-AF19-4A19-8220-9EF167A2BB79}" type="datetimeFigureOut">
              <a:rPr lang="fr-FR" smtClean="0"/>
              <a:t>19/07/2018</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7AD79D6-A86E-4221-8B4F-2F149B2F8CE4}" type="slidenum">
              <a:rPr lang="fr-FR" smtClean="0"/>
              <a:t>‹Nr.›</a:t>
            </a:fld>
            <a:endParaRPr lang="fr-FR"/>
          </a:p>
        </p:txBody>
      </p:sp>
    </p:spTree>
    <p:extLst>
      <p:ext uri="{BB962C8B-B14F-4D97-AF65-F5344CB8AC3E}">
        <p14:creationId xmlns:p14="http://schemas.microsoft.com/office/powerpoint/2010/main" val="26417898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92FBF9-3047-4B59-AB8D-0B93780CEBA4}" type="datetimeFigureOut">
              <a:rPr lang="fr-CH" smtClean="0"/>
              <a:t>19.07.2018</a:t>
            </a:fld>
            <a:endParaRPr lang="fr-CH"/>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FA87C7-B6C0-42FC-9D9A-9B1C044C5911}" type="slidenum">
              <a:rPr lang="fr-CH" smtClean="0"/>
              <a:t>‹Nr.›</a:t>
            </a:fld>
            <a:endParaRPr lang="fr-CH"/>
          </a:p>
        </p:txBody>
      </p:sp>
    </p:spTree>
    <p:extLst>
      <p:ext uri="{BB962C8B-B14F-4D97-AF65-F5344CB8AC3E}">
        <p14:creationId xmlns:p14="http://schemas.microsoft.com/office/powerpoint/2010/main" val="4357287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wikipedia.org/wiki/Test_du_%CF%87%C2%B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4079231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de-CH" sz="1200" i="0" dirty="0" err="1" smtClean="0"/>
              <a:t>Biopsies</a:t>
            </a:r>
            <a:r>
              <a:rPr lang="de-CH" sz="1200" i="0" baseline="0" dirty="0" smtClean="0"/>
              <a:t> </a:t>
            </a:r>
            <a:r>
              <a:rPr lang="de-CH" sz="1200" i="0" baseline="0" dirty="0" err="1" smtClean="0"/>
              <a:t>were</a:t>
            </a:r>
            <a:r>
              <a:rPr lang="de-CH" sz="1200" i="0" baseline="0" dirty="0" smtClean="0"/>
              <a:t> </a:t>
            </a:r>
            <a:r>
              <a:rPr lang="de-CH" sz="1200" i="0" baseline="0" dirty="0" err="1" smtClean="0"/>
              <a:t>performed</a:t>
            </a:r>
            <a:r>
              <a:rPr lang="de-CH" sz="1200" i="0" baseline="0" dirty="0" smtClean="0"/>
              <a:t> </a:t>
            </a:r>
            <a:r>
              <a:rPr lang="de-CH" sz="1200" i="0" baseline="0" dirty="0" err="1" smtClean="0"/>
              <a:t>witin</a:t>
            </a:r>
            <a:r>
              <a:rPr lang="de-CH" sz="1200" i="0" baseline="0" dirty="0" smtClean="0"/>
              <a:t> 48-120h </a:t>
            </a:r>
            <a:r>
              <a:rPr lang="de-CH" sz="1200" i="0" baseline="0" dirty="0" err="1" smtClean="0"/>
              <a:t>of</a:t>
            </a:r>
            <a:r>
              <a:rPr lang="de-CH" sz="1200" i="0" baseline="0" dirty="0" smtClean="0"/>
              <a:t> </a:t>
            </a:r>
            <a:r>
              <a:rPr lang="de-CH" sz="1200" i="0" baseline="0" dirty="0" err="1" smtClean="0"/>
              <a:t>the</a:t>
            </a:r>
            <a:r>
              <a:rPr lang="de-CH" sz="1200" i="0" baseline="0" dirty="0" smtClean="0"/>
              <a:t> </a:t>
            </a:r>
            <a:r>
              <a:rPr lang="de-CH" sz="1200" i="0" baseline="0" dirty="0" err="1" smtClean="0"/>
              <a:t>increase</a:t>
            </a:r>
            <a:r>
              <a:rPr lang="de-CH" sz="1200" i="0" baseline="0" dirty="0" smtClean="0"/>
              <a:t> in </a:t>
            </a:r>
            <a:r>
              <a:rPr lang="de-CH" sz="1200" i="0" baseline="0" dirty="0" err="1" smtClean="0"/>
              <a:t>liver</a:t>
            </a:r>
            <a:r>
              <a:rPr lang="de-CH" sz="1200" i="0" baseline="0" dirty="0" smtClean="0"/>
              <a:t> </a:t>
            </a:r>
            <a:r>
              <a:rPr lang="de-CH" sz="1200" i="0" baseline="0" dirty="0" err="1" smtClean="0"/>
              <a:t>tests</a:t>
            </a:r>
            <a:endParaRPr lang="de-CH" sz="1200" i="0" baseline="0" dirty="0" smtClean="0"/>
          </a:p>
          <a:p>
            <a:pPr marL="171450" indent="-171450">
              <a:buFont typeface="Arial" panose="020B0604020202020204" pitchFamily="34" charset="0"/>
              <a:buChar char="•"/>
            </a:pPr>
            <a:r>
              <a:rPr lang="de-CH" sz="1200" i="0" baseline="0" dirty="0" smtClean="0"/>
              <a:t>At </a:t>
            </a:r>
            <a:r>
              <a:rPr lang="de-CH" sz="1200" i="0" baseline="0" dirty="0" err="1" smtClean="0"/>
              <a:t>the</a:t>
            </a:r>
            <a:r>
              <a:rPr lang="de-CH" sz="1200" i="0" baseline="0" dirty="0" smtClean="0"/>
              <a:t> time </a:t>
            </a:r>
            <a:r>
              <a:rPr lang="de-CH" sz="1200" i="0" baseline="0" dirty="0" err="1" smtClean="0"/>
              <a:t>of</a:t>
            </a:r>
            <a:r>
              <a:rPr lang="de-CH" sz="1200" i="0" baseline="0" dirty="0" smtClean="0"/>
              <a:t> </a:t>
            </a:r>
            <a:r>
              <a:rPr lang="de-CH" sz="1200" i="0" baseline="0" dirty="0" err="1" smtClean="0"/>
              <a:t>diagnosis</a:t>
            </a:r>
            <a:r>
              <a:rPr lang="de-CH" sz="1200" i="0" baseline="0" dirty="0" smtClean="0"/>
              <a:t>, </a:t>
            </a:r>
            <a:r>
              <a:rPr lang="de-CH" sz="1200" i="0" baseline="0" dirty="0" err="1" smtClean="0"/>
              <a:t>two</a:t>
            </a:r>
            <a:r>
              <a:rPr lang="de-CH" sz="1200" i="0" baseline="0" dirty="0" smtClean="0"/>
              <a:t> </a:t>
            </a:r>
            <a:r>
              <a:rPr lang="de-CH" sz="1200" i="0" baseline="0" dirty="0" err="1" smtClean="0"/>
              <a:t>patients</a:t>
            </a:r>
            <a:r>
              <a:rPr lang="de-CH" sz="1200" i="0" baseline="0" dirty="0" smtClean="0"/>
              <a:t> </a:t>
            </a:r>
            <a:r>
              <a:rPr lang="de-CH" sz="1200" i="0" baseline="0" dirty="0" err="1" smtClean="0"/>
              <a:t>were</a:t>
            </a:r>
            <a:r>
              <a:rPr lang="de-CH" sz="1200" i="0" baseline="0" dirty="0" smtClean="0"/>
              <a:t> </a:t>
            </a:r>
            <a:r>
              <a:rPr lang="de-CH" sz="1200" i="0" baseline="0" dirty="0" err="1" smtClean="0"/>
              <a:t>already</a:t>
            </a:r>
            <a:r>
              <a:rPr lang="de-CH" sz="1200" i="0" baseline="0" dirty="0" smtClean="0"/>
              <a:t> </a:t>
            </a:r>
            <a:r>
              <a:rPr lang="de-CH" sz="1200" i="0" baseline="0" dirty="0" err="1" smtClean="0"/>
              <a:t>taking</a:t>
            </a:r>
            <a:r>
              <a:rPr lang="de-CH" sz="1200" i="0" baseline="0" dirty="0" smtClean="0"/>
              <a:t> </a:t>
            </a:r>
            <a:r>
              <a:rPr lang="de-CH" sz="1200" i="0" baseline="0" dirty="0" err="1" smtClean="0"/>
              <a:t>corticosteroid</a:t>
            </a:r>
            <a:r>
              <a:rPr lang="de-CH" sz="1200" i="0" baseline="0" dirty="0" smtClean="0"/>
              <a:t> </a:t>
            </a:r>
            <a:r>
              <a:rPr lang="de-CH" sz="1200" i="0" baseline="0" dirty="0" err="1" smtClean="0"/>
              <a:t>therapy</a:t>
            </a:r>
            <a:r>
              <a:rPr lang="de-CH" sz="1200" i="0" baseline="0" dirty="0" smtClean="0"/>
              <a:t> </a:t>
            </a:r>
            <a:r>
              <a:rPr lang="de-CH" sz="1200" i="0" baseline="0" dirty="0" err="1" smtClean="0"/>
              <a:t>for</a:t>
            </a:r>
            <a:r>
              <a:rPr lang="de-CH" sz="1200" i="0" baseline="0" dirty="0" smtClean="0"/>
              <a:t> </a:t>
            </a:r>
            <a:r>
              <a:rPr lang="de-CH" sz="1200" i="0" baseline="0" dirty="0" err="1" smtClean="0"/>
              <a:t>the</a:t>
            </a:r>
            <a:r>
              <a:rPr lang="de-CH" sz="1200" i="0" baseline="0" dirty="0" smtClean="0"/>
              <a:t> </a:t>
            </a:r>
            <a:r>
              <a:rPr lang="de-CH" sz="1200" i="0" baseline="0" dirty="0" err="1" smtClean="0"/>
              <a:t>treatment</a:t>
            </a:r>
            <a:r>
              <a:rPr lang="de-CH" sz="1200" i="0" baseline="0" dirty="0" smtClean="0"/>
              <a:t> </a:t>
            </a:r>
            <a:r>
              <a:rPr lang="de-CH" sz="1200" i="0" baseline="0" dirty="0" err="1" smtClean="0"/>
              <a:t>of</a:t>
            </a:r>
            <a:r>
              <a:rPr lang="de-CH" sz="1200" i="0" baseline="0" dirty="0" smtClean="0"/>
              <a:t> </a:t>
            </a:r>
            <a:r>
              <a:rPr lang="de-CH" sz="1200" i="0" baseline="0" dirty="0" err="1" smtClean="0"/>
              <a:t>acute</a:t>
            </a:r>
            <a:r>
              <a:rPr lang="de-CH" sz="1200" i="0" baseline="0" dirty="0" smtClean="0"/>
              <a:t> </a:t>
            </a:r>
            <a:r>
              <a:rPr lang="de-CH" sz="1200" i="0" baseline="0" dirty="0" err="1" smtClean="0"/>
              <a:t>hepatitis</a:t>
            </a:r>
            <a:r>
              <a:rPr lang="de-CH" sz="1200" i="0" baseline="0" dirty="0" smtClean="0"/>
              <a:t> </a:t>
            </a:r>
            <a:r>
              <a:rPr lang="de-CH" sz="1200" i="0" baseline="0" dirty="0" err="1" smtClean="0"/>
              <a:t>and</a:t>
            </a:r>
            <a:r>
              <a:rPr lang="de-CH" sz="1200" i="0" baseline="0" dirty="0" smtClean="0"/>
              <a:t> 2 </a:t>
            </a:r>
            <a:r>
              <a:rPr lang="de-CH" sz="1200" i="0" baseline="0" dirty="0" err="1" smtClean="0"/>
              <a:t>other</a:t>
            </a:r>
            <a:r>
              <a:rPr lang="de-CH" sz="1200" i="0" baseline="0" dirty="0" smtClean="0"/>
              <a:t> </a:t>
            </a:r>
            <a:r>
              <a:rPr lang="de-CH" sz="1200" i="0" baseline="0" dirty="0" err="1" smtClean="0"/>
              <a:t>patients</a:t>
            </a:r>
            <a:r>
              <a:rPr lang="de-CH" sz="1200" i="0" baseline="0" dirty="0" smtClean="0"/>
              <a:t> </a:t>
            </a:r>
            <a:r>
              <a:rPr lang="de-CH" sz="1200" i="0" baseline="0" dirty="0" err="1" smtClean="0"/>
              <a:t>were</a:t>
            </a:r>
            <a:r>
              <a:rPr lang="de-CH" sz="1200" i="0" baseline="0" dirty="0" smtClean="0"/>
              <a:t> </a:t>
            </a:r>
            <a:r>
              <a:rPr lang="de-CH" sz="1200" i="0" baseline="0" dirty="0" err="1" smtClean="0"/>
              <a:t>taking</a:t>
            </a:r>
            <a:r>
              <a:rPr lang="de-CH" sz="1200" i="0" baseline="0" dirty="0" smtClean="0"/>
              <a:t> </a:t>
            </a:r>
            <a:r>
              <a:rPr lang="de-CH" sz="1200" i="0" baseline="0" dirty="0" err="1" smtClean="0"/>
              <a:t>corticosteroids</a:t>
            </a:r>
            <a:r>
              <a:rPr lang="de-CH" sz="1200" i="0" baseline="0" dirty="0" smtClean="0"/>
              <a:t> </a:t>
            </a:r>
            <a:r>
              <a:rPr lang="de-CH" sz="1200" i="0" baseline="0" dirty="0" err="1" smtClean="0"/>
              <a:t>because</a:t>
            </a:r>
            <a:r>
              <a:rPr lang="de-CH" sz="1200" i="0" baseline="0" dirty="0" smtClean="0"/>
              <a:t> </a:t>
            </a:r>
            <a:r>
              <a:rPr lang="de-CH" sz="1200" i="0" baseline="0" dirty="0" err="1" smtClean="0"/>
              <a:t>of</a:t>
            </a:r>
            <a:r>
              <a:rPr lang="de-CH" sz="1200" i="0" baseline="0" dirty="0" smtClean="0"/>
              <a:t> non-</a:t>
            </a:r>
            <a:r>
              <a:rPr lang="de-CH" sz="1200" i="0" baseline="0" dirty="0" err="1" smtClean="0"/>
              <a:t>hepatic</a:t>
            </a:r>
            <a:r>
              <a:rPr lang="de-CH" sz="1200" i="0" baseline="0" dirty="0" smtClean="0"/>
              <a:t> IRAEs.</a:t>
            </a:r>
          </a:p>
          <a:p>
            <a:pPr marL="171450" indent="-171450">
              <a:buFont typeface="Arial" panose="020B0604020202020204" pitchFamily="34" charset="0"/>
              <a:buChar char="•"/>
            </a:pPr>
            <a:r>
              <a:rPr lang="de-CH" sz="1200" i="0" baseline="0" dirty="0" smtClean="0"/>
              <a:t>In all </a:t>
            </a:r>
            <a:r>
              <a:rPr lang="de-CH" sz="1200" i="0" baseline="0" dirty="0" err="1" smtClean="0"/>
              <a:t>cases</a:t>
            </a:r>
            <a:r>
              <a:rPr lang="de-CH" sz="1200" i="0" baseline="0" dirty="0" smtClean="0"/>
              <a:t>, </a:t>
            </a:r>
            <a:r>
              <a:rPr lang="de-CH" sz="1200" i="0" baseline="0" dirty="0" err="1" smtClean="0"/>
              <a:t>the</a:t>
            </a:r>
            <a:r>
              <a:rPr lang="de-CH" sz="1200" i="0" baseline="0" dirty="0" smtClean="0"/>
              <a:t> </a:t>
            </a:r>
            <a:r>
              <a:rPr lang="de-CH" sz="1200" i="0" baseline="0" dirty="0" err="1" smtClean="0"/>
              <a:t>inflammatory</a:t>
            </a:r>
            <a:r>
              <a:rPr lang="de-CH" sz="1200" i="0" baseline="0" dirty="0" smtClean="0"/>
              <a:t> </a:t>
            </a:r>
            <a:r>
              <a:rPr lang="de-CH" sz="1200" i="0" baseline="0" dirty="0" err="1" smtClean="0"/>
              <a:t>infiltrates</a:t>
            </a:r>
            <a:r>
              <a:rPr lang="de-CH" sz="1200" i="0" baseline="0" dirty="0" smtClean="0"/>
              <a:t> </a:t>
            </a:r>
            <a:r>
              <a:rPr lang="de-CH" sz="1200" i="0" baseline="0" dirty="0" err="1" smtClean="0"/>
              <a:t>mainly</a:t>
            </a:r>
            <a:r>
              <a:rPr lang="de-CH" sz="1200" i="0" baseline="0" dirty="0" smtClean="0"/>
              <a:t> </a:t>
            </a:r>
            <a:r>
              <a:rPr lang="de-CH" sz="1200" i="0" baseline="0" dirty="0" err="1" smtClean="0"/>
              <a:t>comprised</a:t>
            </a:r>
            <a:r>
              <a:rPr lang="de-CH" sz="1200" i="0" baseline="0" dirty="0" smtClean="0"/>
              <a:t> </a:t>
            </a:r>
            <a:r>
              <a:rPr lang="de-CH" sz="1200" i="0" baseline="0" dirty="0" err="1" smtClean="0"/>
              <a:t>activated</a:t>
            </a:r>
            <a:r>
              <a:rPr lang="de-CH" sz="1200" i="0" baseline="0" dirty="0" smtClean="0"/>
              <a:t> </a:t>
            </a:r>
            <a:r>
              <a:rPr lang="de-CH" sz="1200" i="0" baseline="0" dirty="0" err="1" smtClean="0"/>
              <a:t>lymphocytes</a:t>
            </a:r>
            <a:r>
              <a:rPr lang="de-CH" sz="1200" i="0" baseline="0" dirty="0" smtClean="0"/>
              <a:t> </a:t>
            </a:r>
            <a:r>
              <a:rPr lang="de-CH" sz="1200" i="0" baseline="0" dirty="0" err="1" smtClean="0"/>
              <a:t>and</a:t>
            </a:r>
            <a:r>
              <a:rPr lang="de-CH" sz="1200" i="0" baseline="0" dirty="0" smtClean="0"/>
              <a:t> </a:t>
            </a:r>
            <a:r>
              <a:rPr lang="de-CH" sz="1200" i="0" baseline="0" dirty="0" err="1" smtClean="0"/>
              <a:t>histiocytes</a:t>
            </a:r>
            <a:r>
              <a:rPr lang="de-CH" sz="1200" i="0" baseline="0" dirty="0" smtClean="0"/>
              <a:t>, </a:t>
            </a:r>
            <a:r>
              <a:rPr lang="de-CH" sz="1200" i="0" baseline="0" dirty="0" err="1" smtClean="0"/>
              <a:t>with</a:t>
            </a:r>
            <a:r>
              <a:rPr lang="de-CH" sz="1200" i="0" baseline="0" dirty="0" smtClean="0"/>
              <a:t> </a:t>
            </a:r>
            <a:r>
              <a:rPr lang="de-CH" sz="1200" i="0" baseline="0" dirty="0" err="1" smtClean="0"/>
              <a:t>only</a:t>
            </a:r>
            <a:r>
              <a:rPr lang="de-CH" sz="1200" i="0" baseline="0" dirty="0" smtClean="0"/>
              <a:t> </a:t>
            </a:r>
            <a:r>
              <a:rPr lang="de-CH" sz="1200" i="0" baseline="0" dirty="0" err="1" smtClean="0"/>
              <a:t>few</a:t>
            </a:r>
            <a:r>
              <a:rPr lang="de-CH" sz="1200" i="0" baseline="0" dirty="0" smtClean="0"/>
              <a:t> </a:t>
            </a:r>
            <a:r>
              <a:rPr lang="de-CH" sz="1200" i="0" baseline="0" dirty="0" err="1" smtClean="0"/>
              <a:t>or</a:t>
            </a:r>
            <a:r>
              <a:rPr lang="de-CH" sz="1200" i="0" baseline="0" dirty="0" smtClean="0"/>
              <a:t> </a:t>
            </a:r>
            <a:r>
              <a:rPr lang="de-CH" sz="1200" i="0" baseline="0" dirty="0" err="1" smtClean="0"/>
              <a:t>no</a:t>
            </a:r>
            <a:r>
              <a:rPr lang="de-CH" sz="1200" i="0" baseline="0" dirty="0" smtClean="0"/>
              <a:t> </a:t>
            </a:r>
            <a:r>
              <a:rPr lang="de-CH" sz="1200" i="0" baseline="0" dirty="0" err="1" smtClean="0"/>
              <a:t>plasma</a:t>
            </a:r>
            <a:r>
              <a:rPr lang="de-CH" sz="1200" i="0" baseline="0" dirty="0" smtClean="0"/>
              <a:t> </a:t>
            </a:r>
            <a:r>
              <a:rPr lang="de-CH" sz="1200" i="0" baseline="0" dirty="0" err="1" smtClean="0"/>
              <a:t>cells</a:t>
            </a:r>
            <a:endParaRPr lang="de-CH" sz="1200" i="0" baseline="0" dirty="0" smtClean="0"/>
          </a:p>
          <a:p>
            <a:pPr marL="0" indent="0">
              <a:buFont typeface="Arial" panose="020B0604020202020204" pitchFamily="34" charset="0"/>
              <a:buNone/>
            </a:pPr>
            <a:endParaRPr lang="de-CH" sz="1200" i="0" baseline="0" dirty="0" smtClean="0"/>
          </a:p>
          <a:p>
            <a:r>
              <a:rPr lang="de-CH" sz="1200" i="0" baseline="0" dirty="0" smtClean="0"/>
              <a:t>A </a:t>
            </a:r>
            <a:r>
              <a:rPr lang="en-US" sz="1200" dirty="0" err="1" smtClean="0">
                <a:latin typeface="Calibri Light" panose="020F0302020204030204" pitchFamily="34" charset="0"/>
              </a:rPr>
              <a:t>Centrilobular</a:t>
            </a:r>
            <a:r>
              <a:rPr lang="en-US" sz="1200" dirty="0" smtClean="0">
                <a:latin typeface="Calibri Light" panose="020F0302020204030204" pitchFamily="34" charset="0"/>
              </a:rPr>
              <a:t> confluent necrosis with fibrin ring granulomas</a:t>
            </a:r>
          </a:p>
          <a:p>
            <a:r>
              <a:rPr lang="en-US" sz="1200" dirty="0" smtClean="0">
                <a:latin typeface="Calibri Light" panose="020F0302020204030204" pitchFamily="34" charset="0"/>
              </a:rPr>
              <a:t>B</a:t>
            </a:r>
            <a:r>
              <a:rPr lang="en-US" sz="1200" baseline="0" dirty="0" smtClean="0">
                <a:latin typeface="Calibri Light" panose="020F0302020204030204" pitchFamily="34" charset="0"/>
              </a:rPr>
              <a:t> </a:t>
            </a:r>
            <a:r>
              <a:rPr lang="en-US" sz="1200" dirty="0" smtClean="0">
                <a:latin typeface="Calibri Light" panose="020F0302020204030204" pitchFamily="34" charset="0"/>
              </a:rPr>
              <a:t>sinusoidal inflammatory infiltrates comprising lymphocytes and </a:t>
            </a:r>
            <a:r>
              <a:rPr lang="en-US" sz="1200" dirty="0" err="1" smtClean="0">
                <a:latin typeface="Calibri Light" panose="020F0302020204030204" pitchFamily="34" charset="0"/>
              </a:rPr>
              <a:t>histiocytes</a:t>
            </a:r>
            <a:r>
              <a:rPr lang="en-US" sz="1200" dirty="0" smtClean="0">
                <a:latin typeface="Calibri Light" panose="020F0302020204030204" pitchFamily="34" charset="0"/>
              </a:rPr>
              <a:t>, without plasma cells</a:t>
            </a:r>
            <a:endParaRPr lang="de-CH" sz="12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i="0" baseline="0" dirty="0" smtClean="0"/>
              <a:t>C </a:t>
            </a:r>
            <a:r>
              <a:rPr lang="en-US" sz="1200" dirty="0" err="1" smtClean="0">
                <a:latin typeface="Calibri Light" panose="020F0302020204030204" pitchFamily="34" charset="0"/>
              </a:rPr>
              <a:t>Endotheliitis</a:t>
            </a:r>
            <a:r>
              <a:rPr lang="en-US" sz="1200" dirty="0" smtClean="0">
                <a:latin typeface="Calibri Light" panose="020F0302020204030204" pitchFamily="34" charset="0"/>
              </a:rPr>
              <a:t> of a </a:t>
            </a:r>
            <a:r>
              <a:rPr lang="en-US" sz="1200" dirty="0" err="1" smtClean="0">
                <a:latin typeface="Calibri Light" panose="020F0302020204030204" pitchFamily="34" charset="0"/>
              </a:rPr>
              <a:t>centrilobular</a:t>
            </a:r>
            <a:r>
              <a:rPr lang="en-US" sz="1200" dirty="0" smtClean="0">
                <a:latin typeface="Calibri Light" panose="020F0302020204030204" pitchFamily="34" charset="0"/>
              </a:rPr>
              <a:t> vein with </a:t>
            </a:r>
            <a:r>
              <a:rPr lang="en-US" sz="1200" dirty="0" err="1" smtClean="0">
                <a:latin typeface="Calibri Light" panose="020F0302020204030204" pitchFamily="34" charset="0"/>
              </a:rPr>
              <a:t>perivenular</a:t>
            </a:r>
            <a:r>
              <a:rPr lang="en-US" sz="1200" dirty="0" smtClean="0">
                <a:latin typeface="Calibri Light" panose="020F0302020204030204" pitchFamily="34" charset="0"/>
              </a:rPr>
              <a:t> and </a:t>
            </a:r>
            <a:r>
              <a:rPr lang="en-US" sz="1200" dirty="0" err="1" smtClean="0">
                <a:latin typeface="Calibri Light" panose="020F0302020204030204" pitchFamily="34" charset="0"/>
              </a:rPr>
              <a:t>subendothelial</a:t>
            </a:r>
            <a:r>
              <a:rPr lang="en-US" sz="1200" dirty="0" smtClean="0">
                <a:latin typeface="Calibri Light" panose="020F0302020204030204" pitchFamily="34" charset="0"/>
              </a:rPr>
              <a:t> infiltration by lymphocytes and </a:t>
            </a:r>
            <a:r>
              <a:rPr lang="en-US" sz="1200" dirty="0" err="1" smtClean="0">
                <a:latin typeface="Calibri Light" panose="020F0302020204030204" pitchFamily="34" charset="0"/>
              </a:rPr>
              <a:t>histiocytes</a:t>
            </a:r>
            <a:r>
              <a:rPr lang="en-US" sz="1200" dirty="0" smtClean="0">
                <a:latin typeface="Calibri Light" panose="020F0302020204030204" pitchFamily="34" charset="0"/>
              </a:rPr>
              <a:t> and focal disruption of endothelium</a:t>
            </a:r>
            <a:endParaRPr lang="de-CH" sz="1200" dirty="0" smtClean="0"/>
          </a:p>
          <a:p>
            <a:pPr marL="0" indent="0">
              <a:buFont typeface="Arial" panose="020B0604020202020204" pitchFamily="34" charset="0"/>
              <a:buNone/>
            </a:pPr>
            <a:r>
              <a:rPr lang="de-CH" sz="1200" i="0" baseline="0" dirty="0" smtClean="0"/>
              <a:t>D </a:t>
            </a:r>
            <a:r>
              <a:rPr lang="en-US" sz="1200" dirty="0" smtClean="0">
                <a:latin typeface="Calibri Light" panose="020F0302020204030204" pitchFamily="34" charset="0"/>
              </a:rPr>
              <a:t>lymphocytes CD8+ cytotoxic</a:t>
            </a:r>
            <a:endParaRPr lang="de-CH" sz="1200" i="0" baseline="0" dirty="0" smtClean="0"/>
          </a:p>
          <a:p>
            <a:endParaRPr lang="de-CH" sz="1200" i="0" dirty="0" smtClean="0"/>
          </a:p>
        </p:txBody>
      </p:sp>
    </p:spTree>
    <p:extLst>
      <p:ext uri="{BB962C8B-B14F-4D97-AF65-F5344CB8AC3E}">
        <p14:creationId xmlns:p14="http://schemas.microsoft.com/office/powerpoint/2010/main" val="3186025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de-CH" sz="1200" i="0" dirty="0" smtClean="0"/>
              <a:t>E</a:t>
            </a:r>
            <a:r>
              <a:rPr lang="de-CH" sz="1200" i="0" baseline="0" dirty="0" smtClean="0"/>
              <a:t> </a:t>
            </a:r>
            <a:r>
              <a:rPr lang="de-CH" sz="1200" dirty="0" err="1" smtClean="0">
                <a:latin typeface="Calibri Light" panose="020F0302020204030204" pitchFamily="34" charset="0"/>
              </a:rPr>
              <a:t>Lobular</a:t>
            </a:r>
            <a:r>
              <a:rPr lang="de-CH" sz="1200" dirty="0" smtClean="0">
                <a:latin typeface="Calibri Light" panose="020F0302020204030204" pitchFamily="34" charset="0"/>
              </a:rPr>
              <a:t> </a:t>
            </a:r>
            <a:r>
              <a:rPr lang="de-CH" sz="1200" dirty="0" err="1" smtClean="0">
                <a:latin typeface="Calibri Light" panose="020F0302020204030204" pitchFamily="34" charset="0"/>
              </a:rPr>
              <a:t>lymphocytes</a:t>
            </a:r>
            <a:r>
              <a:rPr lang="de-CH" sz="1200" dirty="0" smtClean="0">
                <a:latin typeface="Calibri Light" panose="020F03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i="0" dirty="0" smtClean="0"/>
              <a:t>F</a:t>
            </a:r>
            <a:r>
              <a:rPr lang="de-CH" sz="1200" i="0" baseline="0" dirty="0" smtClean="0"/>
              <a:t> </a:t>
            </a:r>
            <a:r>
              <a:rPr lang="de-CH" sz="1200" dirty="0" err="1" smtClean="0">
                <a:latin typeface="Calibri Light" panose="020F0302020204030204" pitchFamily="34" charset="0"/>
              </a:rPr>
              <a:t>Active</a:t>
            </a:r>
            <a:r>
              <a:rPr lang="de-CH" sz="1200" dirty="0" smtClean="0">
                <a:latin typeface="Calibri Light" panose="020F0302020204030204" pitchFamily="34" charset="0"/>
              </a:rPr>
              <a:t> </a:t>
            </a:r>
            <a:r>
              <a:rPr lang="de-CH" sz="1200" dirty="0" err="1" smtClean="0">
                <a:latin typeface="Calibri Light" panose="020F0302020204030204" pitchFamily="34" charset="0"/>
              </a:rPr>
              <a:t>hepatitis</a:t>
            </a:r>
            <a:r>
              <a:rPr lang="de-CH" sz="1200" dirty="0" smtClean="0">
                <a:latin typeface="Calibri Light" panose="020F0302020204030204" pitchFamily="34" charset="0"/>
              </a:rPr>
              <a:t> </a:t>
            </a:r>
            <a:r>
              <a:rPr lang="de-CH" sz="1200" dirty="0" err="1" smtClean="0">
                <a:latin typeface="Calibri Light" panose="020F0302020204030204" pitchFamily="34" charset="0"/>
              </a:rPr>
              <a:t>with</a:t>
            </a:r>
            <a:r>
              <a:rPr lang="de-CH" sz="1200" dirty="0" smtClean="0">
                <a:latin typeface="Calibri Light" panose="020F0302020204030204" pitchFamily="34" charset="0"/>
              </a:rPr>
              <a:t> mild </a:t>
            </a:r>
            <a:r>
              <a:rPr lang="de-CH" sz="1200" dirty="0" err="1" smtClean="0">
                <a:latin typeface="Calibri Light" panose="020F0302020204030204" pitchFamily="34" charset="0"/>
              </a:rPr>
              <a:t>periportal</a:t>
            </a:r>
            <a:r>
              <a:rPr lang="de-CH" sz="1200" dirty="0" smtClean="0">
                <a:latin typeface="Calibri Light" panose="020F0302020204030204" pitchFamily="34" charset="0"/>
              </a:rPr>
              <a:t> </a:t>
            </a:r>
            <a:r>
              <a:rPr lang="de-CH" sz="1200" dirty="0" err="1" smtClean="0">
                <a:latin typeface="Calibri Light" panose="020F0302020204030204" pitchFamily="34" charset="0"/>
              </a:rPr>
              <a:t>and</a:t>
            </a:r>
            <a:r>
              <a:rPr lang="de-CH" sz="1200" dirty="0" smtClean="0">
                <a:latin typeface="Calibri Light" panose="020F0302020204030204" pitchFamily="34" charset="0"/>
              </a:rPr>
              <a:t> moderate </a:t>
            </a:r>
            <a:r>
              <a:rPr lang="de-CH" sz="1200" dirty="0" err="1" smtClean="0">
                <a:latin typeface="Calibri Light" panose="020F0302020204030204" pitchFamily="34" charset="0"/>
              </a:rPr>
              <a:t>lobular</a:t>
            </a:r>
            <a:r>
              <a:rPr lang="de-CH" sz="1200" dirty="0" smtClean="0">
                <a:latin typeface="Calibri Light" panose="020F0302020204030204" pitchFamily="34" charset="0"/>
              </a:rPr>
              <a:t> </a:t>
            </a:r>
            <a:r>
              <a:rPr lang="de-CH" sz="1200" dirty="0" err="1" smtClean="0">
                <a:latin typeface="Calibri Light" panose="020F0302020204030204" pitchFamily="34" charset="0"/>
              </a:rPr>
              <a:t>activity</a:t>
            </a:r>
            <a:r>
              <a:rPr lang="de-CH" sz="1200" dirty="0" smtClean="0">
                <a:latin typeface="Calibri Light" panose="020F03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smtClean="0">
              <a:latin typeface="Calibri Light" panose="020F0302020204030204" pitchFamily="34"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Immunostaining revealed different proportions of CD4 and CD8 lymphocytes between patients who did or did not receive anti-CTLA-4 </a:t>
            </a:r>
            <a:r>
              <a:rPr lang="en-US" sz="1200" b="0" i="0" u="none" strike="noStrike" kern="1200" baseline="0" dirty="0" err="1" smtClean="0">
                <a:solidFill>
                  <a:schemeClr val="tx1"/>
                </a:solidFill>
                <a:latin typeface="+mn-lt"/>
                <a:ea typeface="+mn-ea"/>
                <a:cs typeface="+mn-cs"/>
              </a:rPr>
              <a:t>mAbs</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In patients treated with anti-CTLA-4 </a:t>
            </a:r>
            <a:r>
              <a:rPr lang="en-US" sz="1200" b="1" i="0" u="none" strike="noStrike" kern="1200" baseline="0" dirty="0" err="1" smtClean="0">
                <a:solidFill>
                  <a:schemeClr val="tx1"/>
                </a:solidFill>
                <a:latin typeface="+mn-lt"/>
                <a:ea typeface="+mn-ea"/>
                <a:cs typeface="+mn-cs"/>
              </a:rPr>
              <a:t>mAbs</a:t>
            </a:r>
            <a:r>
              <a:rPr lang="en-US" sz="1200" b="1" i="0" u="none" strike="noStrike" kern="1200" baseline="0" dirty="0" smtClean="0">
                <a:solidFill>
                  <a:schemeClr val="tx1"/>
                </a:solidFill>
                <a:latin typeface="+mn-lt"/>
                <a:ea typeface="+mn-ea"/>
                <a:cs typeface="+mn-cs"/>
              </a:rPr>
              <a:t>, inflammatory infiltrates in portal tracts, and even more in lobules, were mainly represented by CD8 lymphocytes</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In patients treated with anti-PD-1/PD-L1 </a:t>
            </a:r>
            <a:r>
              <a:rPr lang="en-US" sz="1200" b="1" i="0" u="none" strike="noStrike" kern="1200" baseline="0" dirty="0" err="1" smtClean="0">
                <a:solidFill>
                  <a:schemeClr val="tx1"/>
                </a:solidFill>
                <a:latin typeface="+mn-lt"/>
                <a:ea typeface="+mn-ea"/>
                <a:cs typeface="+mn-cs"/>
              </a:rPr>
              <a:t>mAbs</a:t>
            </a:r>
            <a:r>
              <a:rPr lang="en-US" sz="1200" b="1" i="0" u="none" strike="noStrike" kern="1200" baseline="0" dirty="0" smtClean="0">
                <a:solidFill>
                  <a:schemeClr val="tx1"/>
                </a:solidFill>
                <a:latin typeface="+mn-lt"/>
                <a:ea typeface="+mn-ea"/>
                <a:cs typeface="+mn-cs"/>
              </a:rPr>
              <a:t>, portal infiltrates comprised CD4 and CD8 lymphocytes in equal proportions, whereas lobular infiltrates showed a slight predominance of CD8 l</a:t>
            </a:r>
            <a:r>
              <a:rPr lang="de-CH" sz="1200" b="1" i="0" u="none" strike="noStrike" kern="1200" baseline="0" dirty="0" err="1" smtClean="0">
                <a:solidFill>
                  <a:schemeClr val="tx1"/>
                </a:solidFill>
                <a:latin typeface="+mn-lt"/>
                <a:ea typeface="+mn-ea"/>
                <a:cs typeface="+mn-cs"/>
              </a:rPr>
              <a:t>ymphocytes</a:t>
            </a:r>
            <a:r>
              <a:rPr lang="de-CH"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FOXP3-positive lymphocytes were rarely detected in liver biopsies except in samples from Patient 2, who received a combined therapy, and no difference was observed between patients treated with anti-CTLA-4 and patients treated with</a:t>
            </a:r>
          </a:p>
          <a:p>
            <a:r>
              <a:rPr lang="en-US" sz="1200" b="0" i="0" u="none" strike="noStrike" kern="1200" baseline="0" dirty="0" smtClean="0">
                <a:solidFill>
                  <a:schemeClr val="tx1"/>
                </a:solidFill>
                <a:latin typeface="+mn-lt"/>
                <a:ea typeface="+mn-ea"/>
                <a:cs typeface="+mn-cs"/>
              </a:rPr>
              <a:t>anti-PD-1/PD-L1 alone. Immunostaining for ERG highlighted alterations of sinusoidal endothelial cells, particularly those in close contact with granulomas in patients treated with anti-CTLA-4 </a:t>
            </a:r>
            <a:r>
              <a:rPr lang="en-US" sz="1200" b="0" i="0" u="none" strike="noStrike" kern="1200" baseline="0" dirty="0" err="1" smtClean="0">
                <a:solidFill>
                  <a:schemeClr val="tx1"/>
                </a:solidFill>
                <a:latin typeface="+mn-lt"/>
                <a:ea typeface="+mn-ea"/>
                <a:cs typeface="+mn-cs"/>
              </a:rPr>
              <a:t>mAbs</a:t>
            </a:r>
            <a:r>
              <a:rPr lang="en-US" sz="1200" b="0" i="0" u="none" strike="noStrike" kern="1200" baseline="0" dirty="0" smtClean="0">
                <a:solidFill>
                  <a:schemeClr val="tx1"/>
                </a:solidFill>
                <a:latin typeface="+mn-lt"/>
                <a:ea typeface="+mn-ea"/>
                <a:cs typeface="+mn-cs"/>
              </a:rPr>
              <a:t>, but not in patients treated with either anti-PD-</a:t>
            </a:r>
          </a:p>
          <a:p>
            <a:r>
              <a:rPr lang="de-CH" sz="1200" b="0" i="0" u="none" strike="noStrike" kern="1200" baseline="0" dirty="0" smtClean="0">
                <a:solidFill>
                  <a:schemeClr val="tx1"/>
                </a:solidFill>
                <a:latin typeface="+mn-lt"/>
                <a:ea typeface="+mn-ea"/>
                <a:cs typeface="+mn-cs"/>
              </a:rPr>
              <a:t>1/PD-L1 </a:t>
            </a:r>
            <a:r>
              <a:rPr lang="de-CH" sz="1200" b="0" i="0" u="none" strike="noStrike" kern="1200" baseline="0" dirty="0" err="1" smtClean="0">
                <a:solidFill>
                  <a:schemeClr val="tx1"/>
                </a:solidFill>
                <a:latin typeface="+mn-lt"/>
                <a:ea typeface="+mn-ea"/>
                <a:cs typeface="+mn-cs"/>
              </a:rPr>
              <a:t>mAbs</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alone</a:t>
            </a:r>
            <a:r>
              <a:rPr lang="de-CH" sz="1200" b="0" i="0" u="none" strike="noStrike" kern="1200" baseline="0" dirty="0" smtClean="0">
                <a:solidFill>
                  <a:schemeClr val="tx1"/>
                </a:solidFill>
                <a:latin typeface="+mn-lt"/>
                <a:ea typeface="+mn-ea"/>
                <a:cs typeface="+mn-cs"/>
              </a:rPr>
              <a:t>.</a:t>
            </a:r>
            <a:endParaRPr lang="de-CH" sz="1200" dirty="0" smtClean="0">
              <a:latin typeface="Calibri Light" panose="020F0302020204030204" pitchFamily="34" charset="0"/>
            </a:endParaRPr>
          </a:p>
        </p:txBody>
      </p:sp>
    </p:spTree>
    <p:extLst>
      <p:ext uri="{BB962C8B-B14F-4D97-AF65-F5344CB8AC3E}">
        <p14:creationId xmlns:p14="http://schemas.microsoft.com/office/powerpoint/2010/main" val="164044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sz="1200" i="0" dirty="0" smtClean="0"/>
          </a:p>
        </p:txBody>
      </p:sp>
    </p:spTree>
    <p:extLst>
      <p:ext uri="{BB962C8B-B14F-4D97-AF65-F5344CB8AC3E}">
        <p14:creationId xmlns:p14="http://schemas.microsoft.com/office/powerpoint/2010/main" val="229349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85264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37870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101903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3463844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b="1" dirty="0" smtClean="0"/>
          </a:p>
        </p:txBody>
      </p:sp>
    </p:spTree>
    <p:extLst>
      <p:ext uri="{BB962C8B-B14F-4D97-AF65-F5344CB8AC3E}">
        <p14:creationId xmlns:p14="http://schemas.microsoft.com/office/powerpoint/2010/main" val="354341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81732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01360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nSpc>
                <a:spcPct val="150000"/>
              </a:lnSpc>
              <a:buFont typeface="Arial" panose="020B0604020202020204" pitchFamily="34" charset="0"/>
              <a:buChar char="•"/>
            </a:pPr>
            <a:r>
              <a:rPr lang="fr-FR" dirty="0" err="1" smtClean="0"/>
              <a:t>Ipilimumab</a:t>
            </a:r>
            <a:r>
              <a:rPr lang="fr-FR" dirty="0" smtClean="0"/>
              <a:t>, </a:t>
            </a:r>
            <a:r>
              <a:rPr lang="de-CH" dirty="0" smtClean="0"/>
              <a:t>a human Ig-G1 </a:t>
            </a:r>
            <a:r>
              <a:rPr lang="de-CH" dirty="0" err="1" smtClean="0"/>
              <a:t>mAb</a:t>
            </a:r>
            <a:r>
              <a:rPr lang="de-CH" dirty="0" smtClean="0"/>
              <a:t>, </a:t>
            </a:r>
            <a:r>
              <a:rPr lang="de-CH" dirty="0" err="1" smtClean="0"/>
              <a:t>blocks</a:t>
            </a:r>
            <a:r>
              <a:rPr lang="de-CH" dirty="0" smtClean="0"/>
              <a:t> </a:t>
            </a:r>
            <a:r>
              <a:rPr lang="de-CH" dirty="0" err="1" smtClean="0"/>
              <a:t>cytotoxic</a:t>
            </a:r>
            <a:r>
              <a:rPr lang="de-CH" dirty="0" smtClean="0"/>
              <a:t> T </a:t>
            </a:r>
            <a:r>
              <a:rPr lang="de-CH" dirty="0" err="1" smtClean="0"/>
              <a:t>lymphocyte</a:t>
            </a:r>
            <a:r>
              <a:rPr lang="de-CH" dirty="0" smtClean="0"/>
              <a:t> </a:t>
            </a:r>
            <a:r>
              <a:rPr lang="de-CH" dirty="0" err="1" smtClean="0"/>
              <a:t>antigen</a:t>
            </a:r>
            <a:r>
              <a:rPr lang="de-CH" dirty="0" smtClean="0"/>
              <a:t> 4 (CTLA-4).</a:t>
            </a:r>
          </a:p>
          <a:p>
            <a:pPr marL="171450" indent="-171450">
              <a:lnSpc>
                <a:spcPct val="150000"/>
              </a:lnSpc>
              <a:buFont typeface="Arial" panose="020B0604020202020204" pitchFamily="34" charset="0"/>
              <a:buChar char="•"/>
            </a:pPr>
            <a:r>
              <a:rPr lang="de-CH" dirty="0" err="1" smtClean="0"/>
              <a:t>Pembrolizumab</a:t>
            </a:r>
            <a:r>
              <a:rPr lang="de-CH" dirty="0" smtClean="0"/>
              <a:t> </a:t>
            </a:r>
            <a:r>
              <a:rPr lang="de-CH" dirty="0" err="1" smtClean="0"/>
              <a:t>and</a:t>
            </a:r>
            <a:r>
              <a:rPr lang="de-CH" dirty="0" smtClean="0"/>
              <a:t> </a:t>
            </a:r>
            <a:r>
              <a:rPr lang="de-CH" dirty="0" err="1" smtClean="0"/>
              <a:t>nivolumab</a:t>
            </a:r>
            <a:r>
              <a:rPr lang="de-CH" dirty="0" smtClean="0"/>
              <a:t>, </a:t>
            </a:r>
            <a:r>
              <a:rPr lang="de-CH" dirty="0" err="1" smtClean="0"/>
              <a:t>humanized</a:t>
            </a:r>
            <a:r>
              <a:rPr lang="de-CH" dirty="0" smtClean="0"/>
              <a:t> </a:t>
            </a:r>
            <a:r>
              <a:rPr lang="en-US" dirty="0" smtClean="0"/>
              <a:t>IgG4 kappa and human IgG4 </a:t>
            </a:r>
            <a:r>
              <a:rPr lang="en-US" dirty="0" err="1" smtClean="0"/>
              <a:t>mAbs</a:t>
            </a:r>
            <a:r>
              <a:rPr lang="en-US" dirty="0" smtClean="0"/>
              <a:t>, respectively, block the interaction between programmed cell death protein 1 (PD-1) and the two PD ligands, PD-L1 and PD-L2, by selectively binding the PD-1 receptor.</a:t>
            </a:r>
          </a:p>
          <a:p>
            <a:pPr marL="171450" indent="-171450">
              <a:lnSpc>
                <a:spcPct val="150000"/>
              </a:lnSpc>
              <a:buFont typeface="Arial" panose="020B0604020202020204" pitchFamily="34" charset="0"/>
              <a:buChar char="•"/>
            </a:pPr>
            <a:r>
              <a:rPr lang="en-US" dirty="0" err="1" smtClean="0"/>
              <a:t>Durvalumab</a:t>
            </a:r>
            <a:r>
              <a:rPr lang="en-US" dirty="0" smtClean="0"/>
              <a:t>, a human IgG1 kappa </a:t>
            </a:r>
            <a:r>
              <a:rPr lang="de-CH" dirty="0" err="1" smtClean="0"/>
              <a:t>mAb</a:t>
            </a:r>
            <a:r>
              <a:rPr lang="de-CH" dirty="0" smtClean="0"/>
              <a:t>, </a:t>
            </a:r>
            <a:r>
              <a:rPr lang="de-CH" dirty="0" err="1" smtClean="0"/>
              <a:t>targets</a:t>
            </a:r>
            <a:r>
              <a:rPr lang="de-CH" dirty="0" smtClean="0"/>
              <a:t> PD-L1.</a:t>
            </a:r>
          </a:p>
          <a:p>
            <a:pPr marL="171450" indent="-171450">
              <a:lnSpc>
                <a:spcPct val="150000"/>
              </a:lnSpc>
              <a:buFont typeface="Arial" panose="020B0604020202020204" pitchFamily="34" charset="0"/>
              <a:buChar char="•"/>
            </a:pPr>
            <a:endParaRPr lang="de-CH" dirty="0" smtClean="0"/>
          </a:p>
          <a:p>
            <a:pPr marL="171450" indent="-171450">
              <a:lnSpc>
                <a:spcPct val="150000"/>
              </a:lnSpc>
              <a:buFont typeface="Arial" panose="020B0604020202020204" pitchFamily="34" charset="0"/>
              <a:buChar char="•"/>
            </a:pPr>
            <a:endParaRPr lang="de-CH" dirty="0" smtClean="0"/>
          </a:p>
          <a:p>
            <a:r>
              <a:rPr lang="en-US" sz="1200" b="1" i="0" u="none" strike="noStrike" kern="1200" baseline="0" dirty="0" smtClean="0">
                <a:solidFill>
                  <a:schemeClr val="tx1"/>
                </a:solidFill>
                <a:latin typeface="+mn-lt"/>
                <a:ea typeface="+mn-ea"/>
                <a:cs typeface="+mn-cs"/>
              </a:rPr>
              <a:t>Checkpoint inhibitors </a:t>
            </a:r>
            <a:r>
              <a:rPr lang="en-US" sz="1200" b="0" i="0" u="none" strike="noStrike" kern="1200" baseline="0" dirty="0" smtClean="0">
                <a:solidFill>
                  <a:schemeClr val="tx1"/>
                </a:solidFill>
                <a:latin typeface="+mn-lt"/>
                <a:ea typeface="+mn-ea"/>
                <a:cs typeface="+mn-cs"/>
              </a:rPr>
              <a:t>such as anti-programmed cell death 1 </a:t>
            </a:r>
            <a:r>
              <a:rPr lang="de-CH" sz="1200" b="0" i="0" u="none" strike="noStrike" kern="1200" baseline="0" dirty="0" smtClean="0">
                <a:solidFill>
                  <a:schemeClr val="tx1"/>
                </a:solidFill>
                <a:latin typeface="+mn-lt"/>
                <a:ea typeface="+mn-ea"/>
                <a:cs typeface="+mn-cs"/>
              </a:rPr>
              <a:t>(PD-1) (</a:t>
            </a:r>
            <a:r>
              <a:rPr lang="de-CH" sz="1200" b="0" i="0" u="none" strike="noStrike" kern="1200" baseline="0" dirty="0" err="1" smtClean="0">
                <a:solidFill>
                  <a:schemeClr val="tx1"/>
                </a:solidFill>
                <a:latin typeface="+mn-lt"/>
                <a:ea typeface="+mn-ea"/>
                <a:cs typeface="+mn-cs"/>
              </a:rPr>
              <a:t>pembrolizumab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nivolumab</a:t>
            </a:r>
            <a:r>
              <a:rPr lang="de-CH" sz="1200" b="0" i="0" u="none" strike="noStrike" kern="1200" baseline="0" dirty="0" smtClean="0">
                <a:solidFill>
                  <a:schemeClr val="tx1"/>
                </a:solidFill>
                <a:latin typeface="+mn-lt"/>
                <a:ea typeface="+mn-ea"/>
                <a:cs typeface="+mn-cs"/>
              </a:rPr>
              <a:t>), anti-PD </a:t>
            </a:r>
            <a:r>
              <a:rPr lang="de-CH" sz="1200" b="0" i="0" u="none" strike="noStrike" kern="1200" baseline="0" dirty="0" err="1" smtClean="0">
                <a:solidFill>
                  <a:schemeClr val="tx1"/>
                </a:solidFill>
                <a:latin typeface="+mn-lt"/>
                <a:ea typeface="+mn-ea"/>
                <a:cs typeface="+mn-cs"/>
              </a:rPr>
              <a:t>ligand</a:t>
            </a:r>
            <a:r>
              <a:rPr lang="de-CH" sz="1200" b="0" i="0" u="none" strike="noStrike" kern="1200" baseline="0" dirty="0" smtClean="0">
                <a:solidFill>
                  <a:schemeClr val="tx1"/>
                </a:solidFill>
                <a:latin typeface="+mn-lt"/>
                <a:ea typeface="+mn-ea"/>
                <a:cs typeface="+mn-cs"/>
              </a:rPr>
              <a:t> 1 (PD-L1) (</a:t>
            </a:r>
            <a:r>
              <a:rPr lang="de-CH" sz="1200" b="0" i="0" u="none" strike="noStrike" kern="1200" baseline="0" dirty="0" err="1" smtClean="0">
                <a:solidFill>
                  <a:schemeClr val="tx1"/>
                </a:solidFill>
                <a:latin typeface="+mn-lt"/>
                <a:ea typeface="+mn-ea"/>
                <a:cs typeface="+mn-cs"/>
              </a:rPr>
              <a:t>avelumab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durvalumab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atezolizumab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anti-</a:t>
            </a:r>
            <a:r>
              <a:rPr lang="de-CH" sz="1200" b="0" i="0" u="none" strike="noStrike" kern="1200" baseline="0" dirty="0" err="1" smtClean="0">
                <a:solidFill>
                  <a:schemeClr val="tx1"/>
                </a:solidFill>
                <a:latin typeface="+mn-lt"/>
                <a:ea typeface="+mn-ea"/>
                <a:cs typeface="+mn-cs"/>
              </a:rPr>
              <a:t>cytotoxic</a:t>
            </a:r>
            <a:r>
              <a:rPr lang="de-CH" sz="1200" b="0" i="0" u="none" strike="noStrike" kern="1200" baseline="0" dirty="0" smtClean="0">
                <a:solidFill>
                  <a:schemeClr val="tx1"/>
                </a:solidFill>
                <a:latin typeface="+mn-lt"/>
                <a:ea typeface="+mn-ea"/>
                <a:cs typeface="+mn-cs"/>
              </a:rPr>
              <a:t> T-</a:t>
            </a:r>
            <a:r>
              <a:rPr lang="de-CH" sz="1200" b="0" i="0" u="none" strike="noStrike" kern="1200" baseline="0" dirty="0" err="1" smtClean="0">
                <a:solidFill>
                  <a:schemeClr val="tx1"/>
                </a:solidFill>
                <a:latin typeface="+mn-lt"/>
                <a:ea typeface="+mn-ea"/>
                <a:cs typeface="+mn-cs"/>
              </a:rPr>
              <a:t>lymphocyte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antigen</a:t>
            </a:r>
            <a:r>
              <a:rPr lang="de-CH" sz="1200" b="0" i="0" u="none" strike="noStrike" kern="1200" baseline="0" dirty="0" smtClean="0">
                <a:solidFill>
                  <a:schemeClr val="tx1"/>
                </a:solidFill>
                <a:latin typeface="+mn-lt"/>
                <a:ea typeface="+mn-ea"/>
                <a:cs typeface="+mn-cs"/>
              </a:rPr>
              <a:t> 4 (CTLA4) (</a:t>
            </a:r>
            <a:r>
              <a:rPr lang="de-CH" sz="1200" b="0" i="0" u="none" strike="noStrike" kern="1200" baseline="0" dirty="0" err="1" smtClean="0">
                <a:solidFill>
                  <a:schemeClr val="tx1"/>
                </a:solidFill>
                <a:latin typeface="+mn-lt"/>
                <a:ea typeface="+mn-ea"/>
                <a:cs typeface="+mn-cs"/>
              </a:rPr>
              <a:t>ipilimumab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antibodies</a:t>
            </a:r>
            <a:r>
              <a:rPr lang="de-CH" sz="1200" b="0" i="0" u="none" strike="noStrike" kern="1200" baseline="0" dirty="0" smtClean="0">
                <a:solidFill>
                  <a:schemeClr val="tx1"/>
                </a:solidFill>
                <a:latin typeface="+mn-lt"/>
                <a:ea typeface="+mn-ea"/>
                <a:cs typeface="+mn-cs"/>
              </a:rPr>
              <a:t> </a:t>
            </a:r>
            <a:r>
              <a:rPr lang="de-CH" sz="1200" b="1" i="0" u="none" strike="noStrike" kern="1200" baseline="0" dirty="0" err="1" smtClean="0">
                <a:solidFill>
                  <a:schemeClr val="tx1"/>
                </a:solidFill>
                <a:latin typeface="+mn-lt"/>
                <a:ea typeface="+mn-ea"/>
                <a:cs typeface="+mn-cs"/>
              </a:rPr>
              <a:t>have</a:t>
            </a:r>
            <a:r>
              <a:rPr lang="de-CH"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revolutionized cancer treatment especially in melanoma, by the restoration of functional T cell responses</a:t>
            </a:r>
            <a:r>
              <a:rPr lang="en-US" sz="1200" b="0" i="0" u="none" strike="noStrike" kern="1200" baseline="0" dirty="0" smtClean="0">
                <a:solidFill>
                  <a:schemeClr val="tx1"/>
                </a:solidFill>
                <a:latin typeface="+mn-lt"/>
                <a:ea typeface="+mn-ea"/>
                <a:cs typeface="+mn-cs"/>
              </a:rPr>
              <a:t>, yielding tumor destruction by the immune system and improved clinical </a:t>
            </a:r>
            <a:r>
              <a:rPr lang="de-CH" sz="1200" b="0" i="0" u="none" strike="noStrike" kern="1200" baseline="0" dirty="0" err="1" smtClean="0">
                <a:solidFill>
                  <a:schemeClr val="tx1"/>
                </a:solidFill>
                <a:latin typeface="+mn-lt"/>
                <a:ea typeface="+mn-ea"/>
                <a:cs typeface="+mn-cs"/>
              </a:rPr>
              <a:t>outcomes</a:t>
            </a:r>
            <a:r>
              <a:rPr lang="de-CH" sz="1200" b="0" i="0" u="none" strike="noStrike" kern="1200" baseline="0" dirty="0" smtClean="0">
                <a:solidFill>
                  <a:schemeClr val="tx1"/>
                </a:solidFill>
                <a:latin typeface="+mn-lt"/>
                <a:ea typeface="+mn-ea"/>
                <a:cs typeface="+mn-cs"/>
              </a:rPr>
              <a:t>.</a:t>
            </a:r>
            <a:endParaRPr lang="de-CH" dirty="0" smtClean="0"/>
          </a:p>
        </p:txBody>
      </p:sp>
    </p:spTree>
    <p:extLst>
      <p:ext uri="{BB962C8B-B14F-4D97-AF65-F5344CB8AC3E}">
        <p14:creationId xmlns:p14="http://schemas.microsoft.com/office/powerpoint/2010/main" val="1829619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428814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840403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24969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lnSpc>
                <a:spcPct val="150000"/>
              </a:lnSpc>
              <a:buFont typeface="Arial" panose="020B0604020202020204" pitchFamily="34" charset="0"/>
              <a:buChar char="•"/>
            </a:pPr>
            <a:r>
              <a:rPr lang="fr-FR" dirty="0" err="1" smtClean="0"/>
              <a:t>Ipilimumab</a:t>
            </a:r>
            <a:r>
              <a:rPr lang="fr-FR" dirty="0" smtClean="0"/>
              <a:t>, </a:t>
            </a:r>
            <a:r>
              <a:rPr lang="de-CH" dirty="0" smtClean="0"/>
              <a:t>a human Ig-G1 </a:t>
            </a:r>
            <a:r>
              <a:rPr lang="de-CH" dirty="0" err="1" smtClean="0"/>
              <a:t>mAb</a:t>
            </a:r>
            <a:r>
              <a:rPr lang="de-CH" dirty="0" smtClean="0"/>
              <a:t>, </a:t>
            </a:r>
            <a:r>
              <a:rPr lang="de-CH" dirty="0" err="1" smtClean="0"/>
              <a:t>blocks</a:t>
            </a:r>
            <a:r>
              <a:rPr lang="de-CH" dirty="0" smtClean="0"/>
              <a:t> </a:t>
            </a:r>
            <a:r>
              <a:rPr lang="de-CH" dirty="0" err="1" smtClean="0"/>
              <a:t>cytotoxic</a:t>
            </a:r>
            <a:r>
              <a:rPr lang="de-CH" dirty="0" smtClean="0"/>
              <a:t> T </a:t>
            </a:r>
            <a:r>
              <a:rPr lang="de-CH" dirty="0" err="1" smtClean="0"/>
              <a:t>lymphocyte</a:t>
            </a:r>
            <a:r>
              <a:rPr lang="de-CH" dirty="0" smtClean="0"/>
              <a:t> </a:t>
            </a:r>
            <a:r>
              <a:rPr lang="de-CH" dirty="0" err="1" smtClean="0"/>
              <a:t>antigen</a:t>
            </a:r>
            <a:r>
              <a:rPr lang="de-CH" dirty="0" smtClean="0"/>
              <a:t> 4 (CTLA-4).</a:t>
            </a:r>
          </a:p>
          <a:p>
            <a:pPr marL="171450" indent="-171450">
              <a:lnSpc>
                <a:spcPct val="150000"/>
              </a:lnSpc>
              <a:buFont typeface="Arial" panose="020B0604020202020204" pitchFamily="34" charset="0"/>
              <a:buChar char="•"/>
            </a:pPr>
            <a:r>
              <a:rPr lang="de-CH" dirty="0" err="1" smtClean="0"/>
              <a:t>Pembrolizumab</a:t>
            </a:r>
            <a:r>
              <a:rPr lang="de-CH" dirty="0" smtClean="0"/>
              <a:t> </a:t>
            </a:r>
            <a:r>
              <a:rPr lang="de-CH" dirty="0" err="1" smtClean="0"/>
              <a:t>and</a:t>
            </a:r>
            <a:r>
              <a:rPr lang="de-CH" dirty="0" smtClean="0"/>
              <a:t> </a:t>
            </a:r>
            <a:r>
              <a:rPr lang="de-CH" dirty="0" err="1" smtClean="0"/>
              <a:t>nivolumab</a:t>
            </a:r>
            <a:r>
              <a:rPr lang="de-CH" dirty="0" smtClean="0"/>
              <a:t>, </a:t>
            </a:r>
            <a:r>
              <a:rPr lang="de-CH" dirty="0" err="1" smtClean="0"/>
              <a:t>humanized</a:t>
            </a:r>
            <a:r>
              <a:rPr lang="de-CH" dirty="0" smtClean="0"/>
              <a:t> </a:t>
            </a:r>
            <a:r>
              <a:rPr lang="en-US" dirty="0" smtClean="0"/>
              <a:t>IgG4 kappa and human IgG4 </a:t>
            </a:r>
            <a:r>
              <a:rPr lang="en-US" dirty="0" err="1" smtClean="0"/>
              <a:t>mAbs</a:t>
            </a:r>
            <a:r>
              <a:rPr lang="en-US" dirty="0" smtClean="0"/>
              <a:t>, respectively, block the interaction between programmed cell death protein 1 (PD-1) and the two PD ligands, PD-L1 and PD-L2, by selectively binding the PD-1 receptor.</a:t>
            </a:r>
          </a:p>
          <a:p>
            <a:pPr marL="171450" indent="-171450">
              <a:lnSpc>
                <a:spcPct val="150000"/>
              </a:lnSpc>
              <a:buFont typeface="Arial" panose="020B0604020202020204" pitchFamily="34" charset="0"/>
              <a:buChar char="•"/>
            </a:pPr>
            <a:r>
              <a:rPr lang="en-US" dirty="0" err="1" smtClean="0"/>
              <a:t>Durvalumab</a:t>
            </a:r>
            <a:r>
              <a:rPr lang="en-US" dirty="0" smtClean="0"/>
              <a:t>, a human IgG1 kappa </a:t>
            </a:r>
            <a:r>
              <a:rPr lang="de-CH" dirty="0" err="1" smtClean="0"/>
              <a:t>mAb</a:t>
            </a:r>
            <a:r>
              <a:rPr lang="de-CH" dirty="0" smtClean="0"/>
              <a:t>, </a:t>
            </a:r>
            <a:r>
              <a:rPr lang="de-CH" dirty="0" err="1" smtClean="0"/>
              <a:t>targets</a:t>
            </a:r>
            <a:r>
              <a:rPr lang="de-CH" dirty="0" smtClean="0"/>
              <a:t> PD-L1.</a:t>
            </a:r>
          </a:p>
          <a:p>
            <a:pPr marL="171450" indent="-171450">
              <a:lnSpc>
                <a:spcPct val="150000"/>
              </a:lnSpc>
              <a:buFont typeface="Arial" panose="020B0604020202020204" pitchFamily="34" charset="0"/>
              <a:buChar char="•"/>
            </a:pPr>
            <a:endParaRPr lang="de-CH" dirty="0" smtClean="0"/>
          </a:p>
          <a:p>
            <a:pPr marL="171450" indent="-171450">
              <a:lnSpc>
                <a:spcPct val="150000"/>
              </a:lnSpc>
              <a:buFont typeface="Arial" panose="020B0604020202020204" pitchFamily="34" charset="0"/>
              <a:buChar char="•"/>
            </a:pPr>
            <a:endParaRPr lang="de-CH" dirty="0" smtClean="0"/>
          </a:p>
          <a:p>
            <a:r>
              <a:rPr lang="en-US" sz="1200" b="1" i="0" u="none" strike="noStrike" kern="1200" baseline="0" dirty="0" smtClean="0">
                <a:solidFill>
                  <a:schemeClr val="tx1"/>
                </a:solidFill>
                <a:latin typeface="+mn-lt"/>
                <a:ea typeface="+mn-ea"/>
                <a:cs typeface="+mn-cs"/>
              </a:rPr>
              <a:t>Checkpoint inhibitors </a:t>
            </a:r>
            <a:r>
              <a:rPr lang="en-US" sz="1200" b="0" i="0" u="none" strike="noStrike" kern="1200" baseline="0" dirty="0" smtClean="0">
                <a:solidFill>
                  <a:schemeClr val="tx1"/>
                </a:solidFill>
                <a:latin typeface="+mn-lt"/>
                <a:ea typeface="+mn-ea"/>
                <a:cs typeface="+mn-cs"/>
              </a:rPr>
              <a:t>such as anti-programmed cell death 1 </a:t>
            </a:r>
            <a:r>
              <a:rPr lang="de-CH" sz="1200" b="0" i="0" u="none" strike="noStrike" kern="1200" baseline="0" dirty="0" smtClean="0">
                <a:solidFill>
                  <a:schemeClr val="tx1"/>
                </a:solidFill>
                <a:latin typeface="+mn-lt"/>
                <a:ea typeface="+mn-ea"/>
                <a:cs typeface="+mn-cs"/>
              </a:rPr>
              <a:t>(PD-1) (</a:t>
            </a:r>
            <a:r>
              <a:rPr lang="de-CH" sz="1200" b="0" i="0" u="none" strike="noStrike" kern="1200" baseline="0" dirty="0" err="1" smtClean="0">
                <a:solidFill>
                  <a:schemeClr val="tx1"/>
                </a:solidFill>
                <a:latin typeface="+mn-lt"/>
                <a:ea typeface="+mn-ea"/>
                <a:cs typeface="+mn-cs"/>
              </a:rPr>
              <a:t>pembrolizumab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nivolumab</a:t>
            </a:r>
            <a:r>
              <a:rPr lang="de-CH" sz="1200" b="0" i="0" u="none" strike="noStrike" kern="1200" baseline="0" dirty="0" smtClean="0">
                <a:solidFill>
                  <a:schemeClr val="tx1"/>
                </a:solidFill>
                <a:latin typeface="+mn-lt"/>
                <a:ea typeface="+mn-ea"/>
                <a:cs typeface="+mn-cs"/>
              </a:rPr>
              <a:t>), anti-PD </a:t>
            </a:r>
            <a:r>
              <a:rPr lang="de-CH" sz="1200" b="0" i="0" u="none" strike="noStrike" kern="1200" baseline="0" dirty="0" err="1" smtClean="0">
                <a:solidFill>
                  <a:schemeClr val="tx1"/>
                </a:solidFill>
                <a:latin typeface="+mn-lt"/>
                <a:ea typeface="+mn-ea"/>
                <a:cs typeface="+mn-cs"/>
              </a:rPr>
              <a:t>ligand</a:t>
            </a:r>
            <a:r>
              <a:rPr lang="de-CH" sz="1200" b="0" i="0" u="none" strike="noStrike" kern="1200" baseline="0" dirty="0" smtClean="0">
                <a:solidFill>
                  <a:schemeClr val="tx1"/>
                </a:solidFill>
                <a:latin typeface="+mn-lt"/>
                <a:ea typeface="+mn-ea"/>
                <a:cs typeface="+mn-cs"/>
              </a:rPr>
              <a:t> 1 (PD-L1) (</a:t>
            </a:r>
            <a:r>
              <a:rPr lang="de-CH" sz="1200" b="0" i="0" u="none" strike="noStrike" kern="1200" baseline="0" dirty="0" err="1" smtClean="0">
                <a:solidFill>
                  <a:schemeClr val="tx1"/>
                </a:solidFill>
                <a:latin typeface="+mn-lt"/>
                <a:ea typeface="+mn-ea"/>
                <a:cs typeface="+mn-cs"/>
              </a:rPr>
              <a:t>avelumab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durvalumab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atezolizumab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and</a:t>
            </a:r>
            <a:r>
              <a:rPr lang="de-CH" sz="1200" b="0" i="0" u="none" strike="noStrike" kern="1200" baseline="0" dirty="0" smtClean="0">
                <a:solidFill>
                  <a:schemeClr val="tx1"/>
                </a:solidFill>
                <a:latin typeface="+mn-lt"/>
                <a:ea typeface="+mn-ea"/>
                <a:cs typeface="+mn-cs"/>
              </a:rPr>
              <a:t> anti-</a:t>
            </a:r>
            <a:r>
              <a:rPr lang="de-CH" sz="1200" b="0" i="0" u="none" strike="noStrike" kern="1200" baseline="0" dirty="0" err="1" smtClean="0">
                <a:solidFill>
                  <a:schemeClr val="tx1"/>
                </a:solidFill>
                <a:latin typeface="+mn-lt"/>
                <a:ea typeface="+mn-ea"/>
                <a:cs typeface="+mn-cs"/>
              </a:rPr>
              <a:t>cytotoxic</a:t>
            </a:r>
            <a:r>
              <a:rPr lang="de-CH" sz="1200" b="0" i="0" u="none" strike="noStrike" kern="1200" baseline="0" dirty="0" smtClean="0">
                <a:solidFill>
                  <a:schemeClr val="tx1"/>
                </a:solidFill>
                <a:latin typeface="+mn-lt"/>
                <a:ea typeface="+mn-ea"/>
                <a:cs typeface="+mn-cs"/>
              </a:rPr>
              <a:t> T-</a:t>
            </a:r>
            <a:r>
              <a:rPr lang="de-CH" sz="1200" b="0" i="0" u="none" strike="noStrike" kern="1200" baseline="0" dirty="0" err="1" smtClean="0">
                <a:solidFill>
                  <a:schemeClr val="tx1"/>
                </a:solidFill>
                <a:latin typeface="+mn-lt"/>
                <a:ea typeface="+mn-ea"/>
                <a:cs typeface="+mn-cs"/>
              </a:rPr>
              <a:t>lymphocyte</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antigen</a:t>
            </a:r>
            <a:r>
              <a:rPr lang="de-CH" sz="1200" b="0" i="0" u="none" strike="noStrike" kern="1200" baseline="0" dirty="0" smtClean="0">
                <a:solidFill>
                  <a:schemeClr val="tx1"/>
                </a:solidFill>
                <a:latin typeface="+mn-lt"/>
                <a:ea typeface="+mn-ea"/>
                <a:cs typeface="+mn-cs"/>
              </a:rPr>
              <a:t> 4 (CTLA4) (</a:t>
            </a:r>
            <a:r>
              <a:rPr lang="de-CH" sz="1200" b="0" i="0" u="none" strike="noStrike" kern="1200" baseline="0" dirty="0" err="1" smtClean="0">
                <a:solidFill>
                  <a:schemeClr val="tx1"/>
                </a:solidFill>
                <a:latin typeface="+mn-lt"/>
                <a:ea typeface="+mn-ea"/>
                <a:cs typeface="+mn-cs"/>
              </a:rPr>
              <a:t>ipilimumab</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antibodies</a:t>
            </a:r>
            <a:r>
              <a:rPr lang="de-CH" sz="1200" b="0" i="0" u="none" strike="noStrike" kern="1200" baseline="0" dirty="0" smtClean="0">
                <a:solidFill>
                  <a:schemeClr val="tx1"/>
                </a:solidFill>
                <a:latin typeface="+mn-lt"/>
                <a:ea typeface="+mn-ea"/>
                <a:cs typeface="+mn-cs"/>
              </a:rPr>
              <a:t> </a:t>
            </a:r>
            <a:r>
              <a:rPr lang="de-CH" sz="1200" b="1" i="0" u="none" strike="noStrike" kern="1200" baseline="0" dirty="0" err="1" smtClean="0">
                <a:solidFill>
                  <a:schemeClr val="tx1"/>
                </a:solidFill>
                <a:latin typeface="+mn-lt"/>
                <a:ea typeface="+mn-ea"/>
                <a:cs typeface="+mn-cs"/>
              </a:rPr>
              <a:t>have</a:t>
            </a:r>
            <a:r>
              <a:rPr lang="de-CH" sz="1200" b="1"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revolutionized cancer treatment especially in melanoma, by the restoration of functional T cell responses</a:t>
            </a:r>
            <a:r>
              <a:rPr lang="en-US" sz="1200" b="0" i="0" u="none" strike="noStrike" kern="1200" baseline="0" dirty="0" smtClean="0">
                <a:solidFill>
                  <a:schemeClr val="tx1"/>
                </a:solidFill>
                <a:latin typeface="+mn-lt"/>
                <a:ea typeface="+mn-ea"/>
                <a:cs typeface="+mn-cs"/>
              </a:rPr>
              <a:t>, yielding tumor destruction by the immune system and improved clinical </a:t>
            </a:r>
            <a:r>
              <a:rPr lang="de-CH" sz="1200" b="0" i="0" u="none" strike="noStrike" kern="1200" baseline="0" dirty="0" err="1" smtClean="0">
                <a:solidFill>
                  <a:schemeClr val="tx1"/>
                </a:solidFill>
                <a:latin typeface="+mn-lt"/>
                <a:ea typeface="+mn-ea"/>
                <a:cs typeface="+mn-cs"/>
              </a:rPr>
              <a:t>outcomes</a:t>
            </a:r>
            <a:r>
              <a:rPr lang="de-CH" sz="1200" b="0" i="0" u="none" strike="noStrike" kern="1200" baseline="0" dirty="0" smtClean="0">
                <a:solidFill>
                  <a:schemeClr val="tx1"/>
                </a:solidFill>
                <a:latin typeface="+mn-lt"/>
                <a:ea typeface="+mn-ea"/>
                <a:cs typeface="+mn-cs"/>
              </a:rPr>
              <a:t>.</a:t>
            </a:r>
            <a:endParaRPr lang="de-CH" dirty="0" smtClean="0"/>
          </a:p>
        </p:txBody>
      </p:sp>
    </p:spTree>
    <p:extLst>
      <p:ext uri="{BB962C8B-B14F-4D97-AF65-F5344CB8AC3E}">
        <p14:creationId xmlns:p14="http://schemas.microsoft.com/office/powerpoint/2010/main" val="106596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30FA87C7-B6C0-42FC-9D9A-9B1C044C5911}" type="slidenum">
              <a:rPr lang="fr-CH" smtClean="0"/>
              <a:t>4</a:t>
            </a:fld>
            <a:endParaRPr lang="fr-CH"/>
          </a:p>
        </p:txBody>
      </p:sp>
    </p:spTree>
    <p:extLst>
      <p:ext uri="{BB962C8B-B14F-4D97-AF65-F5344CB8AC3E}">
        <p14:creationId xmlns:p14="http://schemas.microsoft.com/office/powerpoint/2010/main" val="4215375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latin typeface="Calibri Light" panose="020F0302020204030204" pitchFamily="34" charset="0"/>
              </a:rPr>
              <a:t>Outcomes</a:t>
            </a:r>
            <a:r>
              <a:rPr lang="en-US" sz="1200" dirty="0" smtClean="0">
                <a:latin typeface="Calibri Light" panose="020F0302020204030204" pitchFamily="34" charset="0"/>
              </a:rPr>
              <a:t>: To investigate the causal relationship between the immunotherapy and hepatic IRAEs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Calibri Light" panose="020F0302020204030204" pitchFamily="34" charset="0"/>
            </a:endParaRPr>
          </a:p>
          <a:p>
            <a:r>
              <a:rPr lang="de-CH" sz="1200" b="1" kern="1200" dirty="0" err="1" smtClean="0">
                <a:solidFill>
                  <a:schemeClr val="tx1"/>
                </a:solidFill>
                <a:effectLst/>
                <a:latin typeface="+mn-lt"/>
                <a:ea typeface="+mn-ea"/>
                <a:cs typeface="+mn-cs"/>
              </a:rPr>
              <a:t>article</a:t>
            </a:r>
            <a:r>
              <a:rPr lang="de-CH" sz="1200" b="1" kern="1200" dirty="0" smtClean="0">
                <a:solidFill>
                  <a:schemeClr val="tx1"/>
                </a:solidFill>
                <a:effectLst/>
                <a:latin typeface="+mn-lt"/>
                <a:ea typeface="+mn-ea"/>
                <a:cs typeface="+mn-cs"/>
              </a:rPr>
              <a:t> </a:t>
            </a:r>
            <a:r>
              <a:rPr lang="de-CH" sz="1200" b="1" kern="1200" dirty="0" err="1" smtClean="0">
                <a:solidFill>
                  <a:schemeClr val="tx1"/>
                </a:solidFill>
                <a:effectLst/>
                <a:latin typeface="+mn-lt"/>
                <a:ea typeface="+mn-ea"/>
                <a:cs typeface="+mn-cs"/>
              </a:rPr>
              <a:t>description</a:t>
            </a:r>
            <a:endParaRPr lang="de-CH" sz="1200" b="1" kern="1200" dirty="0" smtClean="0">
              <a:solidFill>
                <a:schemeClr val="tx1"/>
              </a:solidFill>
              <a:effectLst/>
              <a:latin typeface="+mn-lt"/>
              <a:ea typeface="+mn-ea"/>
              <a:cs typeface="+mn-cs"/>
            </a:endParaRPr>
          </a:p>
          <a:p>
            <a:r>
              <a:rPr lang="de-CH" sz="1200" kern="1200" dirty="0" err="1" smtClean="0">
                <a:solidFill>
                  <a:schemeClr val="tx1"/>
                </a:solidFill>
                <a:effectLst/>
                <a:latin typeface="+mn-lt"/>
                <a:ea typeface="+mn-ea"/>
                <a:cs typeface="+mn-cs"/>
              </a:rPr>
              <a:t>Immunotherapy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for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metastatic</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cancer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can</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be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complicated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by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onset</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of</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hepatic</a:t>
            </a:r>
            <a:r>
              <a:rPr lang="de-CH" sz="1200" kern="1200" dirty="0" smtClean="0">
                <a:solidFill>
                  <a:schemeClr val="tx1"/>
                </a:solidFill>
                <a:effectLst/>
                <a:latin typeface="+mn-lt"/>
                <a:ea typeface="+mn-ea"/>
                <a:cs typeface="+mn-cs"/>
              </a:rPr>
              <a:t> immune-</a:t>
            </a:r>
            <a:r>
              <a:rPr lang="de-CH" sz="1200" kern="1200" dirty="0" err="1" smtClean="0">
                <a:solidFill>
                  <a:schemeClr val="tx1"/>
                </a:solidFill>
                <a:effectLst/>
                <a:latin typeface="+mn-lt"/>
                <a:ea typeface="+mn-ea"/>
                <a:cs typeface="+mn-cs"/>
              </a:rPr>
              <a:t>related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adverse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events</a:t>
            </a:r>
            <a:r>
              <a:rPr lang="de-CH" sz="1200" kern="1200" dirty="0" smtClean="0">
                <a:solidFill>
                  <a:schemeClr val="tx1"/>
                </a:solidFill>
                <a:effectLst/>
                <a:latin typeface="+mn-lt"/>
                <a:ea typeface="+mn-ea"/>
                <a:cs typeface="+mn-cs"/>
              </a:rPr>
              <a:t> (IRAEs). This </a:t>
            </a:r>
            <a:r>
              <a:rPr lang="de-CH" sz="1200" kern="1200" dirty="0" err="1" smtClean="0">
                <a:solidFill>
                  <a:schemeClr val="tx1"/>
                </a:solidFill>
                <a:effectLst/>
                <a:latin typeface="+mn-lt"/>
                <a:ea typeface="+mn-ea"/>
                <a:cs typeface="+mn-cs"/>
              </a:rPr>
              <a:t>study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compared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hepatic</a:t>
            </a:r>
            <a:r>
              <a:rPr lang="de-CH" sz="1200" kern="1200" dirty="0" smtClean="0">
                <a:solidFill>
                  <a:schemeClr val="tx1"/>
                </a:solidFill>
                <a:effectLst/>
                <a:latin typeface="+mn-lt"/>
                <a:ea typeface="+mn-ea"/>
                <a:cs typeface="+mn-cs"/>
              </a:rPr>
              <a:t> IRAEs </a:t>
            </a:r>
            <a:r>
              <a:rPr lang="de-CH" sz="1200" kern="1200" dirty="0" err="1" smtClean="0">
                <a:solidFill>
                  <a:schemeClr val="tx1"/>
                </a:solidFill>
                <a:effectLst/>
                <a:latin typeface="+mn-lt"/>
                <a:ea typeface="+mn-ea"/>
                <a:cs typeface="+mn-cs"/>
              </a:rPr>
              <a:t>associated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with</a:t>
            </a:r>
            <a:r>
              <a:rPr lang="de-CH" sz="1200" kern="1200" dirty="0" smtClean="0">
                <a:solidFill>
                  <a:schemeClr val="tx1"/>
                </a:solidFill>
                <a:effectLst/>
                <a:latin typeface="+mn-lt"/>
                <a:ea typeface="+mn-ea"/>
                <a:cs typeface="+mn-cs"/>
              </a:rPr>
              <a:t> anti-</a:t>
            </a:r>
            <a:r>
              <a:rPr lang="de-CH" sz="1200" kern="1200" dirty="0" err="1" smtClean="0">
                <a:solidFill>
                  <a:schemeClr val="tx1"/>
                </a:solidFill>
                <a:effectLst/>
                <a:latin typeface="+mn-lt"/>
                <a:ea typeface="+mn-ea"/>
                <a:cs typeface="+mn-cs"/>
              </a:rPr>
              <a:t>programmed</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cell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death</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protein</a:t>
            </a:r>
            <a:r>
              <a:rPr lang="de-CH" sz="1200" kern="1200" dirty="0" smtClean="0">
                <a:solidFill>
                  <a:schemeClr val="tx1"/>
                </a:solidFill>
                <a:effectLst/>
                <a:latin typeface="+mn-lt"/>
                <a:ea typeface="+mn-ea"/>
                <a:cs typeface="+mn-cs"/>
              </a:rPr>
              <a:t> 1 (PD-1)/PD </a:t>
            </a:r>
            <a:r>
              <a:rPr lang="de-CH" sz="1200" kern="1200" dirty="0" err="1" smtClean="0">
                <a:solidFill>
                  <a:schemeClr val="tx1"/>
                </a:solidFill>
                <a:effectLst/>
                <a:latin typeface="+mn-lt"/>
                <a:ea typeface="+mn-ea"/>
                <a:cs typeface="+mn-cs"/>
              </a:rPr>
              <a:t>ligand</a:t>
            </a:r>
            <a:r>
              <a:rPr lang="de-CH" sz="1200" kern="1200" dirty="0" smtClean="0">
                <a:solidFill>
                  <a:schemeClr val="tx1"/>
                </a:solidFill>
                <a:effectLst/>
                <a:latin typeface="+mn-lt"/>
                <a:ea typeface="+mn-ea"/>
                <a:cs typeface="+mn-cs"/>
              </a:rPr>
              <a:t> 1 (PD-L1) </a:t>
            </a:r>
            <a:r>
              <a:rPr lang="de-CH" sz="1200" kern="1200" dirty="0" err="1" smtClean="0">
                <a:solidFill>
                  <a:schemeClr val="tx1"/>
                </a:solidFill>
                <a:effectLst/>
                <a:latin typeface="+mn-lt"/>
                <a:ea typeface="+mn-ea"/>
                <a:cs typeface="+mn-cs"/>
              </a:rPr>
              <a:t>and</a:t>
            </a:r>
            <a:r>
              <a:rPr lang="de-CH" sz="1200" kern="1200" dirty="0" smtClean="0">
                <a:solidFill>
                  <a:schemeClr val="tx1"/>
                </a:solidFill>
                <a:effectLst/>
                <a:latin typeface="+mn-lt"/>
                <a:ea typeface="+mn-ea"/>
                <a:cs typeface="+mn-cs"/>
              </a:rPr>
              <a:t> anti-</a:t>
            </a:r>
            <a:r>
              <a:rPr lang="de-CH" sz="1200" kern="1200" dirty="0" err="1" smtClean="0">
                <a:solidFill>
                  <a:schemeClr val="tx1"/>
                </a:solidFill>
                <a:effectLst/>
                <a:latin typeface="+mn-lt"/>
                <a:ea typeface="+mn-ea"/>
                <a:cs typeface="+mn-cs"/>
              </a:rPr>
              <a:t>cytotoxic</a:t>
            </a:r>
            <a:r>
              <a:rPr lang="de-CH" sz="1200" kern="1200" dirty="0" smtClean="0">
                <a:solidFill>
                  <a:schemeClr val="tx1"/>
                </a:solidFill>
                <a:effectLst/>
                <a:latin typeface="+mn-lt"/>
                <a:ea typeface="+mn-ea"/>
                <a:cs typeface="+mn-cs"/>
              </a:rPr>
              <a:t> T </a:t>
            </a:r>
            <a:r>
              <a:rPr lang="de-CH" sz="1200" kern="1200" dirty="0" err="1" smtClean="0">
                <a:solidFill>
                  <a:schemeClr val="tx1"/>
                </a:solidFill>
                <a:effectLst/>
                <a:latin typeface="+mn-lt"/>
                <a:ea typeface="+mn-ea"/>
                <a:cs typeface="+mn-cs"/>
              </a:rPr>
              <a:t>lymphocyte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antigen</a:t>
            </a:r>
            <a:r>
              <a:rPr lang="de-CH" sz="1200" kern="1200" dirty="0" smtClean="0">
                <a:solidFill>
                  <a:schemeClr val="tx1"/>
                </a:solidFill>
                <a:effectLst/>
                <a:latin typeface="+mn-lt"/>
                <a:ea typeface="+mn-ea"/>
                <a:cs typeface="+mn-cs"/>
              </a:rPr>
              <a:t> 4 (CTLA-4) </a:t>
            </a:r>
            <a:r>
              <a:rPr lang="de-CH" sz="1200" kern="1200" dirty="0" err="1" smtClean="0">
                <a:solidFill>
                  <a:schemeClr val="tx1"/>
                </a:solidFill>
                <a:effectLst/>
                <a:latin typeface="+mn-lt"/>
                <a:ea typeface="+mn-ea"/>
                <a:cs typeface="+mn-cs"/>
              </a:rPr>
              <a:t>monoclonal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antibodies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mAbs</a:t>
            </a:r>
            <a:r>
              <a:rPr lang="de-CH" sz="1200" kern="1200" dirty="0" smtClean="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732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nSpc>
                <a:spcPct val="150000"/>
              </a:lnSpc>
              <a:buFont typeface="Arial" panose="020B0604020202020204" pitchFamily="34" charset="0"/>
              <a:buNone/>
            </a:pPr>
            <a:r>
              <a:rPr lang="de-CH" dirty="0" smtClean="0"/>
              <a:t>Setting: </a:t>
            </a:r>
            <a:r>
              <a:rPr lang="en-US" sz="1200" b="1" dirty="0" smtClean="0">
                <a:latin typeface="Calibri Light" panose="020F0302020204030204" pitchFamily="34" charset="0"/>
              </a:rPr>
              <a:t>pharmacovigilance register focused on the adverse events of anti-PD-1, anti-PD-L1 and anti-CTL-4 </a:t>
            </a:r>
            <a:r>
              <a:rPr lang="en-US" sz="1200" b="1" dirty="0" smtClean="0">
                <a:latin typeface="Calibri Light" panose="020F0302020204030204" pitchFamily="34" charset="0"/>
              </a:rPr>
              <a:t>immunotherapy</a:t>
            </a:r>
          </a:p>
          <a:p>
            <a:r>
              <a:rPr lang="en-US" sz="1200" b="1" dirty="0" smtClean="0">
                <a:latin typeface="Calibri Light" panose="020F0302020204030204" pitchFamily="34" charset="0"/>
              </a:rPr>
              <a:t>Patients: </a:t>
            </a:r>
            <a:r>
              <a:rPr lang="de-CH" sz="1200" b="0" i="0" u="none" strike="noStrike" kern="1200" baseline="0" dirty="0" smtClean="0">
                <a:solidFill>
                  <a:schemeClr val="tx1"/>
                </a:solidFill>
                <a:latin typeface="+mn-lt"/>
                <a:ea typeface="+mn-ea"/>
                <a:cs typeface="+mn-cs"/>
              </a:rPr>
              <a:t>All </a:t>
            </a:r>
            <a:r>
              <a:rPr lang="de-CH" sz="1200" b="0" i="0" u="none" strike="noStrike" kern="1200" baseline="0" dirty="0" err="1" smtClean="0">
                <a:solidFill>
                  <a:schemeClr val="tx1"/>
                </a:solidFill>
                <a:latin typeface="+mn-lt"/>
                <a:ea typeface="+mn-ea"/>
                <a:cs typeface="+mn-cs"/>
              </a:rPr>
              <a:t>patients</a:t>
            </a:r>
            <a:r>
              <a:rPr lang="de-CH"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treated with immune checkpoint inhibitors for metastatic cancer who developed grade ≥3 hepatitis, according to the Common Toxicity Criteria for Adverse Events (CTCAE) of the National Cancer </a:t>
            </a:r>
            <a:r>
              <a:rPr lang="de-CH" sz="1200" b="0" i="0" u="none" strike="noStrike" kern="1200" baseline="0" dirty="0" smtClean="0">
                <a:solidFill>
                  <a:schemeClr val="tx1"/>
                </a:solidFill>
                <a:latin typeface="+mn-lt"/>
                <a:ea typeface="+mn-ea"/>
                <a:cs typeface="+mn-cs"/>
              </a:rPr>
              <a:t>Institute </a:t>
            </a:r>
            <a:r>
              <a:rPr lang="de-CH" sz="1200" b="0" i="0" u="none" strike="noStrike" kern="1200" baseline="0" dirty="0" err="1" smtClean="0">
                <a:solidFill>
                  <a:schemeClr val="tx1"/>
                </a:solidFill>
                <a:latin typeface="+mn-lt"/>
                <a:ea typeface="+mn-ea"/>
                <a:cs typeface="+mn-cs"/>
              </a:rPr>
              <a:t>using</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version</a:t>
            </a:r>
            <a:r>
              <a:rPr lang="de-CH" sz="1200" b="0" i="0" u="none" strike="noStrike" kern="1200" baseline="0" dirty="0" smtClean="0">
                <a:solidFill>
                  <a:schemeClr val="tx1"/>
                </a:solidFill>
                <a:latin typeface="+mn-lt"/>
                <a:ea typeface="+mn-ea"/>
                <a:cs typeface="+mn-cs"/>
              </a:rPr>
              <a:t> 4.03.</a:t>
            </a:r>
            <a:endParaRPr lang="en-US" sz="1200" dirty="0" smtClean="0">
              <a:latin typeface="Calibri Light" panose="020F0302020204030204" pitchFamily="34" charset="0"/>
            </a:endParaRPr>
          </a:p>
          <a:p>
            <a:pPr marL="0" indent="0">
              <a:lnSpc>
                <a:spcPct val="150000"/>
              </a:lnSpc>
              <a:buFont typeface="Arial" panose="020B0604020202020204" pitchFamily="34" charset="0"/>
              <a:buNone/>
            </a:pPr>
            <a:r>
              <a:rPr lang="en-US" sz="1200" b="1" dirty="0" smtClean="0">
                <a:latin typeface="Calibri Light" panose="020F0302020204030204" pitchFamily="34" charset="0"/>
              </a:rPr>
              <a:t>Acute grade </a:t>
            </a:r>
            <a:r>
              <a:rPr lang="en-US" b="1" dirty="0" smtClean="0">
                <a:latin typeface="Calibri Light" panose="020F0302020204030204" pitchFamily="34" charset="0"/>
              </a:rPr>
              <a:t>≥3 hepatitis </a:t>
            </a:r>
            <a:r>
              <a:rPr lang="en-US" dirty="0" smtClean="0">
                <a:latin typeface="Calibri Light" panose="020F0302020204030204" pitchFamily="34" charset="0"/>
              </a:rPr>
              <a:t>according to</a:t>
            </a:r>
            <a:r>
              <a:rPr lang="en-US" baseline="0" dirty="0" smtClean="0">
                <a:latin typeface="Calibri Light" panose="020F0302020204030204" pitchFamily="34" charset="0"/>
              </a:rPr>
              <a:t> CTCAE system (cytolysis and/or </a:t>
            </a:r>
            <a:r>
              <a:rPr lang="en-US" baseline="0" dirty="0" err="1" smtClean="0">
                <a:latin typeface="Calibri Light" panose="020F0302020204030204" pitchFamily="34" charset="0"/>
              </a:rPr>
              <a:t>cholestatsis</a:t>
            </a:r>
            <a:r>
              <a:rPr lang="en-US" baseline="0" dirty="0" smtClean="0">
                <a:latin typeface="Calibri Light" panose="020F0302020204030204" pitchFamily="34" charset="0"/>
              </a:rPr>
              <a:t> &gt;5x, </a:t>
            </a:r>
            <a:r>
              <a:rPr lang="en-US" baseline="0" dirty="0" err="1" smtClean="0">
                <a:latin typeface="Calibri Light" panose="020F0302020204030204" pitchFamily="34" charset="0"/>
              </a:rPr>
              <a:t>bilirubine</a:t>
            </a:r>
            <a:r>
              <a:rPr lang="en-US" baseline="0" dirty="0" smtClean="0">
                <a:latin typeface="Calibri Light" panose="020F0302020204030204" pitchFamily="34" charset="0"/>
              </a:rPr>
              <a:t> &gt;3x ULN)</a:t>
            </a:r>
            <a:endParaRPr lang="en-US" sz="1200" dirty="0" smtClean="0">
              <a:latin typeface="Calibri Light" panose="020F0302020204030204" pitchFamily="34" charset="0"/>
            </a:endParaRPr>
          </a:p>
        </p:txBody>
      </p:sp>
    </p:spTree>
    <p:extLst>
      <p:ext uri="{BB962C8B-B14F-4D97-AF65-F5344CB8AC3E}">
        <p14:creationId xmlns:p14="http://schemas.microsoft.com/office/powerpoint/2010/main" val="278551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Statistiques: </a:t>
            </a:r>
          </a:p>
          <a:p>
            <a:pPr marL="171450" indent="-171450">
              <a:buFont typeface="Arial" panose="020B0604020202020204" pitchFamily="34" charset="0"/>
              <a:buChar char="•"/>
            </a:pPr>
            <a:r>
              <a:rPr lang="fr-FR" dirty="0" smtClean="0"/>
              <a:t>Le </a:t>
            </a:r>
            <a:r>
              <a:rPr lang="fr-FR" b="1" dirty="0" smtClean="0"/>
              <a:t>test de </a:t>
            </a:r>
            <a:r>
              <a:rPr lang="fr-FR" b="1" dirty="0" err="1" smtClean="0"/>
              <a:t>Wilcoxon</a:t>
            </a:r>
            <a:r>
              <a:rPr lang="fr-FR" b="1" dirty="0" smtClean="0"/>
              <a:t>-Mann-Whitney</a:t>
            </a:r>
            <a:r>
              <a:rPr lang="fr-FR" dirty="0" smtClean="0"/>
              <a:t> (ou </a:t>
            </a:r>
            <a:r>
              <a:rPr lang="fr-FR" b="1" dirty="0" smtClean="0"/>
              <a:t>test U de Mann-Whitney</a:t>
            </a:r>
            <a:r>
              <a:rPr lang="fr-FR" dirty="0" smtClean="0"/>
              <a:t> ou encore </a:t>
            </a:r>
            <a:r>
              <a:rPr lang="fr-FR" b="1" dirty="0" smtClean="0"/>
              <a:t>test de la somme des rangs de </a:t>
            </a:r>
            <a:r>
              <a:rPr lang="fr-FR" b="1" dirty="0" err="1" smtClean="0"/>
              <a:t>Wilcoxon</a:t>
            </a:r>
            <a:r>
              <a:rPr lang="fr-FR" dirty="0" smtClean="0"/>
              <a:t>) est un test</a:t>
            </a:r>
            <a:r>
              <a:rPr lang="fr-FR" baseline="0" dirty="0" smtClean="0"/>
              <a:t> statistique </a:t>
            </a:r>
            <a:r>
              <a:rPr lang="fr-FR" dirty="0" smtClean="0"/>
              <a:t>non paramétrique qui permet de tester l'hypothèse selon laquelle la distribution des données est la même dans deux groupes. </a:t>
            </a:r>
          </a:p>
          <a:p>
            <a:pPr marL="171450" indent="-171450">
              <a:buFont typeface="Arial" panose="020B0604020202020204" pitchFamily="34" charset="0"/>
              <a:buChar char="•"/>
            </a:pPr>
            <a:r>
              <a:rPr lang="fr-FR" dirty="0" smtClean="0"/>
              <a:t>Le </a:t>
            </a:r>
            <a:r>
              <a:rPr lang="fr-FR" b="1" dirty="0" smtClean="0"/>
              <a:t>test exact de Fisher</a:t>
            </a:r>
            <a:r>
              <a:rPr lang="fr-FR" dirty="0" smtClean="0"/>
              <a:t> est un test</a:t>
            </a:r>
            <a:r>
              <a:rPr lang="fr-FR" baseline="0" dirty="0" smtClean="0"/>
              <a:t> statistique exact</a:t>
            </a:r>
            <a:r>
              <a:rPr lang="fr-FR" dirty="0" smtClean="0"/>
              <a:t> utilisé pour l'analyse des tables de contingence. Ce test est utilisé en général avec de faibles effectifs mais il est valide pour toutes les tailles d'échantillons. C'est un test qualifié d'exact car les probabilités peuvent être calculées exactement plutôt qu'en s'appuyant sur une approximation qui ne devient correcte qu'asymptotiquement comme pour le </a:t>
            </a:r>
            <a:r>
              <a:rPr lang="fr-FR" dirty="0" smtClean="0">
                <a:hlinkClick r:id="rId3" tooltip="Test du χ²"/>
              </a:rPr>
              <a:t>test du </a:t>
            </a:r>
            <a:r>
              <a:rPr lang="fr-FR" dirty="0" smtClean="0">
                <a:effectLst/>
                <a:hlinkClick r:id="rId3" tooltip="Test du χ²"/>
              </a:rPr>
              <a:t>χ 2 {\</a:t>
            </a:r>
            <a:r>
              <a:rPr lang="fr-FR" dirty="0" err="1" smtClean="0">
                <a:effectLst/>
                <a:hlinkClick r:id="rId3" tooltip="Test du χ²"/>
              </a:rPr>
              <a:t>displaystyle</a:t>
            </a:r>
            <a:r>
              <a:rPr lang="fr-FR" dirty="0" smtClean="0">
                <a:effectLst/>
                <a:hlinkClick r:id="rId3" tooltip="Test du χ²"/>
              </a:rPr>
              <a:t> \chi ^{2}} </a:t>
            </a:r>
            <a:r>
              <a:rPr lang="fr-FR" dirty="0" smtClean="0"/>
              <a:t>utilisé dans les tables de contingence</a:t>
            </a:r>
          </a:p>
          <a:p>
            <a:pPr marL="171450" indent="-171450">
              <a:buFont typeface="Arial" panose="020B0604020202020204" pitchFamily="34" charset="0"/>
              <a:buChar char="•"/>
            </a:pPr>
            <a:endParaRPr lang="fr-FR" dirty="0" smtClean="0"/>
          </a:p>
          <a:p>
            <a:r>
              <a:rPr lang="fr-FR" dirty="0" err="1" smtClean="0"/>
              <a:t>Histo</a:t>
            </a:r>
            <a:r>
              <a:rPr lang="fr-FR" dirty="0" smtClean="0"/>
              <a:t>: I</a:t>
            </a:r>
            <a:r>
              <a:rPr lang="de-CH" sz="1200" b="0" i="0" u="none" strike="noStrike" kern="1200" baseline="0" dirty="0" err="1" smtClean="0">
                <a:solidFill>
                  <a:schemeClr val="tx1"/>
                </a:solidFill>
                <a:latin typeface="+mn-lt"/>
                <a:ea typeface="+mn-ea"/>
                <a:cs typeface="+mn-cs"/>
              </a:rPr>
              <a:t>mmunostaining</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for</a:t>
            </a:r>
            <a:r>
              <a:rPr lang="de-CH" sz="1200" b="0" i="0" u="none" strike="noStrike" kern="1200" baseline="0" dirty="0" smtClean="0">
                <a:solidFill>
                  <a:schemeClr val="tx1"/>
                </a:solidFill>
                <a:latin typeface="+mn-lt"/>
                <a:ea typeface="+mn-ea"/>
                <a:cs typeface="+mn-cs"/>
              </a:rPr>
              <a:t> CD3, CD4, CD8, FOXP3, ETS-</a:t>
            </a:r>
            <a:r>
              <a:rPr lang="de-CH" sz="1200" b="0" i="0" u="none" strike="noStrike" kern="1200" baseline="0" dirty="0" err="1" smtClean="0">
                <a:solidFill>
                  <a:schemeClr val="tx1"/>
                </a:solidFill>
                <a:latin typeface="+mn-lt"/>
                <a:ea typeface="+mn-ea"/>
                <a:cs typeface="+mn-cs"/>
              </a:rPr>
              <a:t>related</a:t>
            </a:r>
            <a:r>
              <a:rPr lang="de-CH" sz="1200" b="0" i="0" u="none" strike="noStrike" kern="1200" baseline="0" dirty="0" smtClean="0">
                <a:solidFill>
                  <a:schemeClr val="tx1"/>
                </a:solidFill>
                <a:latin typeface="+mn-lt"/>
                <a:ea typeface="+mn-ea"/>
                <a:cs typeface="+mn-cs"/>
              </a:rPr>
              <a:t> </a:t>
            </a:r>
            <a:r>
              <a:rPr lang="de-CH" sz="1200" b="0" i="0" u="none" strike="noStrike" kern="1200" baseline="0" dirty="0" err="1" smtClean="0">
                <a:solidFill>
                  <a:schemeClr val="tx1"/>
                </a:solidFill>
                <a:latin typeface="+mn-lt"/>
                <a:ea typeface="+mn-ea"/>
                <a:cs typeface="+mn-cs"/>
              </a:rPr>
              <a:t>antigen</a:t>
            </a:r>
            <a:r>
              <a:rPr lang="de-CH"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(ERG), PD1, and PDL-1 was performed in an automatic </a:t>
            </a:r>
            <a:r>
              <a:rPr lang="de-CH" sz="1200" b="0" i="0" u="none" strike="noStrike" kern="1200" baseline="0" dirty="0" err="1" smtClean="0">
                <a:solidFill>
                  <a:schemeClr val="tx1"/>
                </a:solidFill>
                <a:latin typeface="+mn-lt"/>
                <a:ea typeface="+mn-ea"/>
                <a:cs typeface="+mn-cs"/>
              </a:rPr>
              <a:t>immunostainer</a:t>
            </a:r>
            <a:r>
              <a:rPr lang="de-CH" sz="1200" b="0" i="0" u="none" strike="noStrike" kern="1200" baseline="0" dirty="0" smtClean="0">
                <a:solidFill>
                  <a:schemeClr val="tx1"/>
                </a:solidFill>
                <a:latin typeface="+mn-lt"/>
                <a:ea typeface="+mn-ea"/>
                <a:cs typeface="+mn-cs"/>
              </a:rPr>
              <a:t> (Bond III, LEICA, 92737 </a:t>
            </a:r>
            <a:r>
              <a:rPr lang="de-CH" sz="1200" b="0" i="0" u="none" strike="noStrike" kern="1200" baseline="0" dirty="0" err="1" smtClean="0">
                <a:solidFill>
                  <a:schemeClr val="tx1"/>
                </a:solidFill>
                <a:latin typeface="+mn-lt"/>
                <a:ea typeface="+mn-ea"/>
                <a:cs typeface="+mn-cs"/>
              </a:rPr>
              <a:t>Nanterre</a:t>
            </a:r>
            <a:r>
              <a:rPr lang="de-CH" sz="1200" b="0" i="0" u="none" strike="noStrike" kern="1200" baseline="0" dirty="0" smtClean="0">
                <a:solidFill>
                  <a:schemeClr val="tx1"/>
                </a:solidFill>
                <a:latin typeface="+mn-lt"/>
                <a:ea typeface="+mn-ea"/>
                <a:cs typeface="+mn-cs"/>
              </a:rPr>
              <a:t>, France) on </a:t>
            </a:r>
            <a:r>
              <a:rPr lang="en-US" sz="1200" b="0" i="0" u="none" strike="noStrike" kern="1200" baseline="0" dirty="0" smtClean="0">
                <a:solidFill>
                  <a:schemeClr val="tx1"/>
                </a:solidFill>
                <a:latin typeface="+mn-lt"/>
                <a:ea typeface="+mn-ea"/>
                <a:cs typeface="+mn-cs"/>
              </a:rPr>
              <a:t>de-</a:t>
            </a:r>
            <a:r>
              <a:rPr lang="en-US" sz="1200" b="0" i="0" u="none" strike="noStrike" kern="1200" baseline="0" dirty="0" err="1" smtClean="0">
                <a:solidFill>
                  <a:schemeClr val="tx1"/>
                </a:solidFill>
                <a:latin typeface="+mn-lt"/>
                <a:ea typeface="+mn-ea"/>
                <a:cs typeface="+mn-cs"/>
              </a:rPr>
              <a:t>paraffinised</a:t>
            </a:r>
            <a:r>
              <a:rPr lang="en-US" sz="1200" b="0" i="0" u="none" strike="noStrike" kern="1200" baseline="0" dirty="0" smtClean="0">
                <a:solidFill>
                  <a:schemeClr val="tx1"/>
                </a:solidFill>
                <a:latin typeface="+mn-lt"/>
                <a:ea typeface="+mn-ea"/>
                <a:cs typeface="+mn-cs"/>
              </a:rPr>
              <a:t> sections of the 16 biopsies. The antibodies,</a:t>
            </a:r>
          </a:p>
          <a:p>
            <a:r>
              <a:rPr lang="en-US" sz="1200" b="0" i="0" u="none" strike="noStrike" kern="1200" baseline="0" dirty="0" smtClean="0">
                <a:solidFill>
                  <a:schemeClr val="tx1"/>
                </a:solidFill>
                <a:latin typeface="+mn-lt"/>
                <a:ea typeface="+mn-ea"/>
                <a:cs typeface="+mn-cs"/>
              </a:rPr>
              <a:t>clones, dilutions, and sources are listed in Table S3. </a:t>
            </a:r>
            <a:endParaRPr lang="fr-CH" dirty="0"/>
          </a:p>
        </p:txBody>
      </p:sp>
    </p:spTree>
    <p:extLst>
      <p:ext uri="{BB962C8B-B14F-4D97-AF65-F5344CB8AC3E}">
        <p14:creationId xmlns:p14="http://schemas.microsoft.com/office/powerpoint/2010/main" val="3088480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bri Light" panose="020F0302020204030204" pitchFamily="34" charset="0"/>
              </a:rPr>
              <a:t>Of these patients, nine had received anti-PD-1/PD-L1 and seven had received anti-CTLA-4 </a:t>
            </a:r>
            <a:r>
              <a:rPr lang="en-US" sz="1200" dirty="0" err="1" smtClean="0">
                <a:latin typeface="Calibri Light" panose="020F0302020204030204" pitchFamily="34" charset="0"/>
              </a:rPr>
              <a:t>mAbs</a:t>
            </a:r>
            <a:r>
              <a:rPr lang="en-US" sz="1200" dirty="0" smtClean="0">
                <a:latin typeface="Calibri Light" panose="020F0302020204030204" pitchFamily="34" charset="0"/>
              </a:rPr>
              <a:t>, in monotherapy or in combination with anti-PD-1. Liver investigations were undertaken in these 16 patients, including viral assays, autoimmune tests and liver biopsy, histological review, and immunostaining of liver specimens.</a:t>
            </a:r>
          </a:p>
          <a:p>
            <a:endParaRPr lang="de-CH" sz="1200" i="0" dirty="0" smtClean="0"/>
          </a:p>
        </p:txBody>
      </p:sp>
    </p:spTree>
    <p:extLst>
      <p:ext uri="{BB962C8B-B14F-4D97-AF65-F5344CB8AC3E}">
        <p14:creationId xmlns:p14="http://schemas.microsoft.com/office/powerpoint/2010/main" val="287881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comparison of AST, ALT, GGT, </a:t>
            </a:r>
            <a:r>
              <a:rPr lang="en-US" sz="1200" b="0" i="0" u="none" strike="noStrike" kern="1200" baseline="0" dirty="0" err="1" smtClean="0">
                <a:solidFill>
                  <a:schemeClr val="tx1"/>
                </a:solidFill>
                <a:latin typeface="+mn-lt"/>
                <a:ea typeface="+mn-ea"/>
                <a:cs typeface="+mn-cs"/>
              </a:rPr>
              <a:t>Alk</a:t>
            </a:r>
            <a:r>
              <a:rPr lang="en-US" sz="1200" b="0" i="0" u="none" strike="noStrike" kern="1200" baseline="0" dirty="0" smtClean="0">
                <a:solidFill>
                  <a:schemeClr val="tx1"/>
                </a:solidFill>
                <a:latin typeface="+mn-lt"/>
                <a:ea typeface="+mn-ea"/>
                <a:cs typeface="+mn-cs"/>
              </a:rPr>
              <a:t> P,</a:t>
            </a:r>
          </a:p>
          <a:p>
            <a:r>
              <a:rPr lang="en-US" sz="1200" b="0" i="0" u="none" strike="noStrike" kern="1200" baseline="0" dirty="0" smtClean="0">
                <a:solidFill>
                  <a:schemeClr val="tx1"/>
                </a:solidFill>
                <a:latin typeface="+mn-lt"/>
                <a:ea typeface="+mn-ea"/>
                <a:cs typeface="+mn-cs"/>
              </a:rPr>
              <a:t>and IgG values did not reveal any statistically significant</a:t>
            </a:r>
          </a:p>
          <a:p>
            <a:r>
              <a:rPr lang="en-US" sz="1200" b="0" i="0" u="none" strike="noStrike" kern="1200" baseline="0" dirty="0" smtClean="0">
                <a:solidFill>
                  <a:schemeClr val="tx1"/>
                </a:solidFill>
                <a:latin typeface="+mn-lt"/>
                <a:ea typeface="+mn-ea"/>
                <a:cs typeface="+mn-cs"/>
              </a:rPr>
              <a:t>difference between patients receiving anti-CTLA-4 vs. anti-PD-</a:t>
            </a:r>
          </a:p>
          <a:p>
            <a:r>
              <a:rPr lang="de-CH" sz="1200" b="0" i="0" u="none" strike="noStrike" kern="1200" baseline="0" dirty="0" smtClean="0">
                <a:solidFill>
                  <a:schemeClr val="tx1"/>
                </a:solidFill>
                <a:latin typeface="+mn-lt"/>
                <a:ea typeface="+mn-ea"/>
                <a:cs typeface="+mn-cs"/>
              </a:rPr>
              <a:t>1/PD-L1 </a:t>
            </a:r>
            <a:r>
              <a:rPr lang="de-CH" sz="1200" b="0" i="0" u="none" strike="noStrike" kern="1200" baseline="0" dirty="0" err="1" smtClean="0">
                <a:solidFill>
                  <a:schemeClr val="tx1"/>
                </a:solidFill>
                <a:latin typeface="+mn-lt"/>
                <a:ea typeface="+mn-ea"/>
                <a:cs typeface="+mn-cs"/>
              </a:rPr>
              <a:t>mAbs</a:t>
            </a:r>
            <a:r>
              <a:rPr lang="de-CH" sz="1200" b="0" i="0" u="none" strike="noStrike" kern="1200" baseline="0" dirty="0" smtClean="0">
                <a:solidFill>
                  <a:schemeClr val="tx1"/>
                </a:solidFill>
                <a:latin typeface="+mn-lt"/>
                <a:ea typeface="+mn-ea"/>
                <a:cs typeface="+mn-cs"/>
              </a:rPr>
              <a:t>.</a:t>
            </a:r>
            <a:endParaRPr lang="fr-CH" dirty="0"/>
          </a:p>
        </p:txBody>
      </p:sp>
    </p:spTree>
    <p:extLst>
      <p:ext uri="{BB962C8B-B14F-4D97-AF65-F5344CB8AC3E}">
        <p14:creationId xmlns:p14="http://schemas.microsoft.com/office/powerpoint/2010/main" val="144339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359847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10044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91624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88301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65763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7B0B11BB-21EF-4C1E-AA8B-FCF29FE2FEF9}" type="datetimeFigureOut">
              <a:rPr lang="fr-CH" smtClean="0"/>
              <a:t>19.07.2018</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13953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7B0B11BB-21EF-4C1E-AA8B-FCF29FE2FEF9}" type="datetimeFigureOut">
              <a:rPr lang="fr-CH" smtClean="0"/>
              <a:t>19.07.2018</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91454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7B0B11BB-21EF-4C1E-AA8B-FCF29FE2FEF9}" type="datetimeFigureOut">
              <a:rPr lang="fr-CH" smtClean="0"/>
              <a:t>19.07.2018</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8151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B0B11BB-21EF-4C1E-AA8B-FCF29FE2FEF9}" type="datetimeFigureOut">
              <a:rPr lang="fr-CH" smtClean="0"/>
              <a:t>19.07.2018</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131388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B0B11BB-21EF-4C1E-AA8B-FCF29FE2FEF9}" type="datetimeFigureOut">
              <a:rPr lang="fr-CH" smtClean="0"/>
              <a:t>19.07.2018</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36596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B0B11BB-21EF-4C1E-AA8B-FCF29FE2FEF9}" type="datetimeFigureOut">
              <a:rPr lang="fr-CH" smtClean="0"/>
              <a:t>19.07.2018</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3BC5633-B562-48D8-AA9D-C93C2CF90482}" type="slidenum">
              <a:rPr lang="fr-CH" smtClean="0"/>
              <a:t>‹Nr.›</a:t>
            </a:fld>
            <a:endParaRPr lang="fr-CH"/>
          </a:p>
        </p:txBody>
      </p:sp>
    </p:spTree>
    <p:extLst>
      <p:ext uri="{BB962C8B-B14F-4D97-AF65-F5344CB8AC3E}">
        <p14:creationId xmlns:p14="http://schemas.microsoft.com/office/powerpoint/2010/main" val="131328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B11BB-21EF-4C1E-AA8B-FCF29FE2FEF9}" type="datetimeFigureOut">
              <a:rPr lang="fr-CH" smtClean="0"/>
              <a:t>19.07.2018</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C5633-B562-48D8-AA9D-C93C2CF90482}" type="slidenum">
              <a:rPr lang="fr-CH" smtClean="0"/>
              <a:t>‹Nr.›</a:t>
            </a:fld>
            <a:endParaRPr lang="fr-CH"/>
          </a:p>
        </p:txBody>
      </p:sp>
    </p:spTree>
    <p:extLst>
      <p:ext uri="{BB962C8B-B14F-4D97-AF65-F5344CB8AC3E}">
        <p14:creationId xmlns:p14="http://schemas.microsoft.com/office/powerpoint/2010/main" val="98215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709851" y="5085184"/>
            <a:ext cx="3015018" cy="267689"/>
          </a:xfrm>
          <a:prstGeom prst="rect">
            <a:avLst/>
          </a:prstGeom>
        </p:spPr>
      </p:pic>
      <p:sp>
        <p:nvSpPr>
          <p:cNvPr id="7" name="ZoneTexte 1"/>
          <p:cNvSpPr txBox="1"/>
          <p:nvPr/>
        </p:nvSpPr>
        <p:spPr>
          <a:xfrm>
            <a:off x="507805" y="6381328"/>
            <a:ext cx="2696043" cy="307777"/>
          </a:xfrm>
          <a:prstGeom prst="rect">
            <a:avLst/>
          </a:prstGeom>
          <a:noFill/>
          <a:ln>
            <a:noFill/>
          </a:ln>
        </p:spPr>
        <p:txBody>
          <a:bodyPr wrap="square" rtlCol="0">
            <a:spAutoFit/>
          </a:bodyPr>
          <a:lstStyle/>
          <a:p>
            <a:r>
              <a:rPr lang="en-US" sz="1400" dirty="0" smtClean="0">
                <a:latin typeface="Calibri Light" panose="020F0302020204030204" pitchFamily="34" charset="0"/>
              </a:rPr>
              <a:t>S. Bauer Journal club, 19.07.2018</a:t>
            </a:r>
          </a:p>
        </p:txBody>
      </p:sp>
      <p:pic>
        <p:nvPicPr>
          <p:cNvPr id="17" name="Grafik 16"/>
          <p:cNvPicPr>
            <a:picLocks noChangeAspect="1"/>
          </p:cNvPicPr>
          <p:nvPr/>
        </p:nvPicPr>
        <p:blipFill rotWithShape="1">
          <a:blip r:embed="rId4"/>
          <a:srcRect l="39116" r="33242"/>
          <a:stretch/>
        </p:blipFill>
        <p:spPr>
          <a:xfrm>
            <a:off x="3889656" y="36739"/>
            <a:ext cx="1508703" cy="654195"/>
          </a:xfrm>
          <a:prstGeom prst="rect">
            <a:avLst/>
          </a:prstGeom>
        </p:spPr>
      </p:pic>
      <p:pic>
        <p:nvPicPr>
          <p:cNvPr id="18" name="Grafik 17"/>
          <p:cNvPicPr>
            <a:picLocks noChangeAspect="1"/>
          </p:cNvPicPr>
          <p:nvPr/>
        </p:nvPicPr>
        <p:blipFill rotWithShape="1">
          <a:blip r:embed="rId4"/>
          <a:srcRect l="74272"/>
          <a:stretch/>
        </p:blipFill>
        <p:spPr>
          <a:xfrm>
            <a:off x="7520943" y="36739"/>
            <a:ext cx="1404237" cy="654195"/>
          </a:xfrm>
          <a:prstGeom prst="rect">
            <a:avLst/>
          </a:prstGeom>
        </p:spPr>
      </p:pic>
      <p:pic>
        <p:nvPicPr>
          <p:cNvPr id="19" name="Grafik 18"/>
          <p:cNvPicPr>
            <a:picLocks noChangeAspect="1"/>
          </p:cNvPicPr>
          <p:nvPr/>
        </p:nvPicPr>
        <p:blipFill rotWithShape="1">
          <a:blip r:embed="rId4"/>
          <a:srcRect r="69684"/>
          <a:stretch/>
        </p:blipFill>
        <p:spPr>
          <a:xfrm>
            <a:off x="160469" y="36738"/>
            <a:ext cx="1654633" cy="654196"/>
          </a:xfrm>
          <a:prstGeom prst="rect">
            <a:avLst/>
          </a:prstGeom>
        </p:spPr>
      </p:pic>
      <p:pic>
        <p:nvPicPr>
          <p:cNvPr id="23" name="Grafik 22"/>
          <p:cNvPicPr>
            <a:picLocks noChangeAspect="1"/>
          </p:cNvPicPr>
          <p:nvPr/>
        </p:nvPicPr>
        <p:blipFill>
          <a:blip r:embed="rId5"/>
          <a:stretch>
            <a:fillRect/>
          </a:stretch>
        </p:blipFill>
        <p:spPr>
          <a:xfrm>
            <a:off x="479776" y="1268760"/>
            <a:ext cx="8217064" cy="3741640"/>
          </a:xfrm>
          <a:prstGeom prst="rect">
            <a:avLst/>
          </a:prstGeom>
          <a:ln w="3175">
            <a:solidFill>
              <a:schemeClr val="tx1"/>
            </a:solidFill>
          </a:ln>
        </p:spPr>
      </p:pic>
    </p:spTree>
    <p:extLst>
      <p:ext uri="{BB962C8B-B14F-4D97-AF65-F5344CB8AC3E}">
        <p14:creationId xmlns:p14="http://schemas.microsoft.com/office/powerpoint/2010/main" val="785798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471226" y="2133676"/>
            <a:ext cx="8071929" cy="4457955"/>
          </a:xfrm>
          <a:prstGeom prst="rect">
            <a:avLst/>
          </a:prstGeom>
        </p:spPr>
      </p:pic>
      <p:sp>
        <p:nvSpPr>
          <p:cNvPr id="8" name="ZoneTexte 1"/>
          <p:cNvSpPr txBox="1"/>
          <p:nvPr/>
        </p:nvSpPr>
        <p:spPr>
          <a:xfrm>
            <a:off x="582755" y="832979"/>
            <a:ext cx="7848872" cy="1154162"/>
          </a:xfrm>
          <a:prstGeom prst="rect">
            <a:avLst/>
          </a:prstGeom>
          <a:noFill/>
        </p:spPr>
        <p:txBody>
          <a:bodyPr wrap="square" rtlCol="0">
            <a:spAutoFit/>
          </a:bodyPr>
          <a:lstStyle/>
          <a:p>
            <a:pPr>
              <a:lnSpc>
                <a:spcPct val="150000"/>
              </a:lnSpc>
            </a:pPr>
            <a:r>
              <a:rPr lang="en-US" u="sng" dirty="0">
                <a:latin typeface="Calibri Light" panose="020F0302020204030204" pitchFamily="34" charset="0"/>
              </a:rPr>
              <a:t>Histological </a:t>
            </a:r>
            <a:r>
              <a:rPr lang="en-US" u="sng" dirty="0" smtClean="0">
                <a:latin typeface="Calibri Light" panose="020F0302020204030204" pitchFamily="34" charset="0"/>
              </a:rPr>
              <a:t>pattern of anti-CTLA-4 hepatitis (n=7)</a:t>
            </a:r>
          </a:p>
          <a:p>
            <a:pPr marL="742950" lvl="1" indent="-285750">
              <a:lnSpc>
                <a:spcPct val="150000"/>
              </a:lnSpc>
              <a:buFont typeface="Wingdings" panose="05000000000000000000" pitchFamily="2" charset="2"/>
              <a:buChar char="ü"/>
            </a:pPr>
            <a:r>
              <a:rPr lang="en-US" sz="1400" dirty="0" smtClean="0">
                <a:latin typeface="Calibri Light" panose="020F0302020204030204" pitchFamily="34" charset="0"/>
              </a:rPr>
              <a:t>Granulomatous hepatitis associated with severe lobular necrotic an inflammatory activities (5/7)</a:t>
            </a:r>
          </a:p>
          <a:p>
            <a:pPr marL="742950" lvl="1" indent="-285750">
              <a:lnSpc>
                <a:spcPct val="150000"/>
              </a:lnSpc>
              <a:buFont typeface="Wingdings" panose="05000000000000000000" pitchFamily="2" charset="2"/>
              <a:buChar char="ü"/>
            </a:pPr>
            <a:r>
              <a:rPr lang="en-US" sz="1400" dirty="0" smtClean="0">
                <a:latin typeface="Calibri Light" panose="020F0302020204030204" pitchFamily="34" charset="0"/>
              </a:rPr>
              <a:t>Central vein </a:t>
            </a:r>
            <a:r>
              <a:rPr lang="en-US" sz="1400" dirty="0" err="1" smtClean="0">
                <a:latin typeface="Calibri Light" panose="020F0302020204030204" pitchFamily="34" charset="0"/>
              </a:rPr>
              <a:t>endotheliitis</a:t>
            </a:r>
            <a:endParaRPr lang="en-US" sz="1400" dirty="0" smtClean="0">
              <a:latin typeface="Calibri Light" panose="020F0302020204030204" pitchFamily="34" charset="0"/>
            </a:endParaRPr>
          </a:p>
        </p:txBody>
      </p:sp>
      <p:pic>
        <p:nvPicPr>
          <p:cNvPr id="4" name="Grafik 3"/>
          <p:cNvPicPr>
            <a:picLocks noChangeAspect="1"/>
          </p:cNvPicPr>
          <p:nvPr/>
        </p:nvPicPr>
        <p:blipFill rotWithShape="1">
          <a:blip r:embed="rId4"/>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4"/>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4"/>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208810" y="2267361"/>
            <a:ext cx="1482871" cy="577081"/>
          </a:xfrm>
          <a:prstGeom prst="rect">
            <a:avLst/>
          </a:prstGeom>
          <a:solidFill>
            <a:schemeClr val="bg1"/>
          </a:solidFill>
          <a:ln>
            <a:solidFill>
              <a:schemeClr val="tx1"/>
            </a:solidFill>
          </a:ln>
        </p:spPr>
        <p:txBody>
          <a:bodyPr wrap="square">
            <a:spAutoFit/>
          </a:bodyPr>
          <a:lstStyle/>
          <a:p>
            <a:r>
              <a:rPr lang="de-CH" sz="1050" dirty="0" err="1" smtClean="0">
                <a:latin typeface="Calibri Light" panose="020F0302020204030204" pitchFamily="34" charset="0"/>
              </a:rPr>
              <a:t>Centrilobular</a:t>
            </a:r>
            <a:r>
              <a:rPr lang="de-CH" sz="1050" dirty="0" smtClean="0">
                <a:latin typeface="Calibri Light" panose="020F0302020204030204" pitchFamily="34" charset="0"/>
              </a:rPr>
              <a:t> </a:t>
            </a:r>
            <a:r>
              <a:rPr lang="de-CH" sz="1050" dirty="0" err="1" smtClean="0">
                <a:latin typeface="Calibri Light" panose="020F0302020204030204" pitchFamily="34" charset="0"/>
              </a:rPr>
              <a:t>confluent</a:t>
            </a:r>
            <a:r>
              <a:rPr lang="de-CH" sz="1050" dirty="0" smtClean="0">
                <a:latin typeface="Calibri Light" panose="020F0302020204030204" pitchFamily="34" charset="0"/>
              </a:rPr>
              <a:t> </a:t>
            </a:r>
            <a:r>
              <a:rPr lang="de-CH" sz="1050" dirty="0" err="1" smtClean="0">
                <a:latin typeface="Calibri Light" panose="020F0302020204030204" pitchFamily="34" charset="0"/>
              </a:rPr>
              <a:t>necrosis</a:t>
            </a:r>
            <a:r>
              <a:rPr lang="de-CH" sz="1050" dirty="0" smtClean="0">
                <a:latin typeface="Calibri Light" panose="020F0302020204030204" pitchFamily="34" charset="0"/>
              </a:rPr>
              <a:t> </a:t>
            </a:r>
            <a:r>
              <a:rPr lang="de-CH" sz="1050" dirty="0" err="1" smtClean="0">
                <a:latin typeface="Calibri Light" panose="020F0302020204030204" pitchFamily="34" charset="0"/>
              </a:rPr>
              <a:t>with</a:t>
            </a:r>
            <a:r>
              <a:rPr lang="de-CH" sz="1050" dirty="0" smtClean="0">
                <a:latin typeface="Calibri Light" panose="020F0302020204030204" pitchFamily="34" charset="0"/>
              </a:rPr>
              <a:t> </a:t>
            </a:r>
            <a:r>
              <a:rPr lang="de-CH" sz="1050" dirty="0" err="1" smtClean="0">
                <a:latin typeface="Calibri Light" panose="020F0302020204030204" pitchFamily="34" charset="0"/>
              </a:rPr>
              <a:t>fibrin</a:t>
            </a:r>
            <a:r>
              <a:rPr lang="de-CH" sz="1050" dirty="0" smtClean="0">
                <a:latin typeface="Calibri Light" panose="020F0302020204030204" pitchFamily="34" charset="0"/>
              </a:rPr>
              <a:t> ring </a:t>
            </a:r>
            <a:r>
              <a:rPr lang="de-CH" sz="1050" dirty="0" err="1" smtClean="0">
                <a:latin typeface="Calibri Light" panose="020F0302020204030204" pitchFamily="34" charset="0"/>
              </a:rPr>
              <a:t>granulomas</a:t>
            </a:r>
            <a:endParaRPr lang="de-CH" sz="1050" dirty="0">
              <a:latin typeface="Calibri Light" panose="020F0302020204030204" pitchFamily="34" charset="0"/>
            </a:endParaRPr>
          </a:p>
        </p:txBody>
      </p:sp>
      <p:sp>
        <p:nvSpPr>
          <p:cNvPr id="11" name="Rechteck 10"/>
          <p:cNvSpPr/>
          <p:nvPr/>
        </p:nvSpPr>
        <p:spPr>
          <a:xfrm>
            <a:off x="6507882" y="2105778"/>
            <a:ext cx="1770903" cy="738664"/>
          </a:xfrm>
          <a:prstGeom prst="rect">
            <a:avLst/>
          </a:prstGeom>
          <a:solidFill>
            <a:schemeClr val="bg1"/>
          </a:solidFill>
          <a:ln>
            <a:solidFill>
              <a:schemeClr val="tx1"/>
            </a:solidFill>
          </a:ln>
        </p:spPr>
        <p:txBody>
          <a:bodyPr wrap="square">
            <a:spAutoFit/>
          </a:bodyPr>
          <a:lstStyle/>
          <a:p>
            <a:r>
              <a:rPr lang="de-CH" sz="1050" dirty="0" smtClean="0">
                <a:latin typeface="Calibri Light" panose="020F0302020204030204" pitchFamily="34" charset="0"/>
              </a:rPr>
              <a:t>Sinusoidal </a:t>
            </a:r>
            <a:r>
              <a:rPr lang="de-CH" sz="1050" dirty="0" err="1" smtClean="0">
                <a:latin typeface="Calibri Light" panose="020F0302020204030204" pitchFamily="34" charset="0"/>
              </a:rPr>
              <a:t>inflammatory</a:t>
            </a:r>
            <a:r>
              <a:rPr lang="de-CH" sz="1050" dirty="0" smtClean="0">
                <a:latin typeface="Calibri Light" panose="020F0302020204030204" pitchFamily="34" charset="0"/>
              </a:rPr>
              <a:t> </a:t>
            </a:r>
            <a:r>
              <a:rPr lang="de-CH" sz="1050" dirty="0" err="1" smtClean="0">
                <a:latin typeface="Calibri Light" panose="020F0302020204030204" pitchFamily="34" charset="0"/>
              </a:rPr>
              <a:t>infiltrates</a:t>
            </a:r>
            <a:r>
              <a:rPr lang="de-CH" sz="1050" dirty="0" smtClean="0">
                <a:latin typeface="Calibri Light" panose="020F0302020204030204" pitchFamily="34" charset="0"/>
              </a:rPr>
              <a:t> </a:t>
            </a:r>
            <a:r>
              <a:rPr lang="de-CH" sz="1050" dirty="0" err="1" smtClean="0">
                <a:latin typeface="Calibri Light" panose="020F0302020204030204" pitchFamily="34" charset="0"/>
              </a:rPr>
              <a:t>comprising</a:t>
            </a:r>
            <a:r>
              <a:rPr lang="de-CH" sz="1050" dirty="0" smtClean="0">
                <a:latin typeface="Calibri Light" panose="020F0302020204030204" pitchFamily="34" charset="0"/>
              </a:rPr>
              <a:t> </a:t>
            </a:r>
            <a:r>
              <a:rPr lang="de-CH" sz="1050" dirty="0" err="1" smtClean="0">
                <a:latin typeface="Calibri Light" panose="020F0302020204030204" pitchFamily="34" charset="0"/>
              </a:rPr>
              <a:t>lymphocytes</a:t>
            </a:r>
            <a:r>
              <a:rPr lang="de-CH" sz="1050" dirty="0" smtClean="0">
                <a:latin typeface="Calibri Light" panose="020F0302020204030204" pitchFamily="34" charset="0"/>
              </a:rPr>
              <a:t> </a:t>
            </a:r>
            <a:r>
              <a:rPr lang="de-CH" sz="1050" dirty="0" err="1" smtClean="0">
                <a:latin typeface="Calibri Light" panose="020F0302020204030204" pitchFamily="34" charset="0"/>
              </a:rPr>
              <a:t>and</a:t>
            </a:r>
            <a:r>
              <a:rPr lang="de-CH" sz="1050" dirty="0" smtClean="0">
                <a:latin typeface="Calibri Light" panose="020F0302020204030204" pitchFamily="34" charset="0"/>
              </a:rPr>
              <a:t> </a:t>
            </a:r>
            <a:r>
              <a:rPr lang="de-CH" sz="1050" dirty="0" err="1" smtClean="0">
                <a:latin typeface="Calibri Light" panose="020F0302020204030204" pitchFamily="34" charset="0"/>
              </a:rPr>
              <a:t>histocytes</a:t>
            </a:r>
            <a:r>
              <a:rPr lang="de-CH" sz="1050" dirty="0" smtClean="0">
                <a:latin typeface="Calibri Light" panose="020F0302020204030204" pitchFamily="34" charset="0"/>
              </a:rPr>
              <a:t>. </a:t>
            </a:r>
            <a:r>
              <a:rPr lang="de-CH" sz="1050" dirty="0" err="1" smtClean="0">
                <a:latin typeface="Calibri Light" panose="020F0302020204030204" pitchFamily="34" charset="0"/>
              </a:rPr>
              <a:t>No</a:t>
            </a:r>
            <a:r>
              <a:rPr lang="de-CH" sz="1050" dirty="0" smtClean="0">
                <a:latin typeface="Calibri Light" panose="020F0302020204030204" pitchFamily="34" charset="0"/>
              </a:rPr>
              <a:t> </a:t>
            </a:r>
            <a:r>
              <a:rPr lang="de-CH" sz="1050" dirty="0" err="1" smtClean="0">
                <a:latin typeface="Calibri Light" panose="020F0302020204030204" pitchFamily="34" charset="0"/>
              </a:rPr>
              <a:t>plasma</a:t>
            </a:r>
            <a:r>
              <a:rPr lang="de-CH" sz="1050" dirty="0" smtClean="0">
                <a:latin typeface="Calibri Light" panose="020F0302020204030204" pitchFamily="34" charset="0"/>
              </a:rPr>
              <a:t> </a:t>
            </a:r>
            <a:r>
              <a:rPr lang="de-CH" sz="1050" dirty="0" err="1" smtClean="0">
                <a:latin typeface="Calibri Light" panose="020F0302020204030204" pitchFamily="34" charset="0"/>
              </a:rPr>
              <a:t>cells</a:t>
            </a:r>
            <a:r>
              <a:rPr lang="de-CH" sz="1050" dirty="0" smtClean="0">
                <a:latin typeface="Calibri Light" panose="020F0302020204030204" pitchFamily="34" charset="0"/>
              </a:rPr>
              <a:t>.</a:t>
            </a:r>
            <a:endParaRPr lang="de-CH" sz="1050" dirty="0">
              <a:latin typeface="Calibri Light" panose="020F0302020204030204" pitchFamily="34" charset="0"/>
            </a:endParaRPr>
          </a:p>
        </p:txBody>
      </p:sp>
      <p:sp>
        <p:nvSpPr>
          <p:cNvPr id="12" name="Rechteck 11"/>
          <p:cNvSpPr/>
          <p:nvPr/>
        </p:nvSpPr>
        <p:spPr>
          <a:xfrm>
            <a:off x="208810" y="6004648"/>
            <a:ext cx="2556140" cy="738664"/>
          </a:xfrm>
          <a:prstGeom prst="rect">
            <a:avLst/>
          </a:prstGeom>
          <a:solidFill>
            <a:schemeClr val="bg1"/>
          </a:solidFill>
          <a:ln>
            <a:solidFill>
              <a:schemeClr val="tx1"/>
            </a:solidFill>
          </a:ln>
        </p:spPr>
        <p:txBody>
          <a:bodyPr wrap="square">
            <a:spAutoFit/>
          </a:bodyPr>
          <a:lstStyle/>
          <a:p>
            <a:pPr algn="just"/>
            <a:r>
              <a:rPr lang="de-CH" sz="1050" dirty="0" err="1" smtClean="0">
                <a:latin typeface="Calibri Light" panose="020F0302020204030204" pitchFamily="34" charset="0"/>
              </a:rPr>
              <a:t>Endotheliitis</a:t>
            </a:r>
            <a:r>
              <a:rPr lang="de-CH" sz="1050" dirty="0" smtClean="0">
                <a:latin typeface="Calibri Light" panose="020F0302020204030204" pitchFamily="34" charset="0"/>
              </a:rPr>
              <a:t> </a:t>
            </a:r>
            <a:r>
              <a:rPr lang="de-CH" sz="1050" dirty="0" err="1" smtClean="0">
                <a:latin typeface="Calibri Light" panose="020F0302020204030204" pitchFamily="34" charset="0"/>
              </a:rPr>
              <a:t>of</a:t>
            </a:r>
            <a:r>
              <a:rPr lang="de-CH" sz="1050" dirty="0" smtClean="0">
                <a:latin typeface="Calibri Light" panose="020F0302020204030204" pitchFamily="34" charset="0"/>
              </a:rPr>
              <a:t> a </a:t>
            </a:r>
            <a:r>
              <a:rPr lang="de-CH" sz="1050" dirty="0" err="1" smtClean="0">
                <a:latin typeface="Calibri Light" panose="020F0302020204030204" pitchFamily="34" charset="0"/>
              </a:rPr>
              <a:t>centrolobular</a:t>
            </a:r>
            <a:r>
              <a:rPr lang="de-CH" sz="1050" dirty="0" smtClean="0">
                <a:latin typeface="Calibri Light" panose="020F0302020204030204" pitchFamily="34" charset="0"/>
              </a:rPr>
              <a:t> </a:t>
            </a:r>
            <a:r>
              <a:rPr lang="de-CH" sz="1050" dirty="0" err="1" smtClean="0">
                <a:latin typeface="Calibri Light" panose="020F0302020204030204" pitchFamily="34" charset="0"/>
              </a:rPr>
              <a:t>vein</a:t>
            </a:r>
            <a:r>
              <a:rPr lang="de-CH" sz="1050" dirty="0" smtClean="0">
                <a:latin typeface="Calibri Light" panose="020F0302020204030204" pitchFamily="34" charset="0"/>
              </a:rPr>
              <a:t> </a:t>
            </a:r>
            <a:r>
              <a:rPr lang="de-CH" sz="1050" dirty="0" err="1" smtClean="0">
                <a:latin typeface="Calibri Light" panose="020F0302020204030204" pitchFamily="34" charset="0"/>
              </a:rPr>
              <a:t>with</a:t>
            </a:r>
            <a:r>
              <a:rPr lang="de-CH" sz="1050" dirty="0" smtClean="0">
                <a:latin typeface="Calibri Light" panose="020F0302020204030204" pitchFamily="34" charset="0"/>
              </a:rPr>
              <a:t> </a:t>
            </a:r>
            <a:r>
              <a:rPr lang="de-CH" sz="1050" dirty="0" err="1" smtClean="0">
                <a:latin typeface="Calibri Light" panose="020F0302020204030204" pitchFamily="34" charset="0"/>
              </a:rPr>
              <a:t>perivenular</a:t>
            </a:r>
            <a:r>
              <a:rPr lang="de-CH" sz="1050" dirty="0" smtClean="0">
                <a:latin typeface="Calibri Light" panose="020F0302020204030204" pitchFamily="34" charset="0"/>
              </a:rPr>
              <a:t> </a:t>
            </a:r>
            <a:r>
              <a:rPr lang="de-CH" sz="1050" dirty="0" err="1" smtClean="0">
                <a:latin typeface="Calibri Light" panose="020F0302020204030204" pitchFamily="34" charset="0"/>
              </a:rPr>
              <a:t>and</a:t>
            </a:r>
            <a:r>
              <a:rPr lang="de-CH" sz="1050" dirty="0" smtClean="0">
                <a:latin typeface="Calibri Light" panose="020F0302020204030204" pitchFamily="34" charset="0"/>
              </a:rPr>
              <a:t> </a:t>
            </a:r>
            <a:r>
              <a:rPr lang="de-CH" sz="1050" dirty="0" err="1" smtClean="0">
                <a:latin typeface="Calibri Light" panose="020F0302020204030204" pitchFamily="34" charset="0"/>
              </a:rPr>
              <a:t>subendothelial</a:t>
            </a:r>
            <a:r>
              <a:rPr lang="de-CH" sz="1050" dirty="0" smtClean="0">
                <a:latin typeface="Calibri Light" panose="020F0302020204030204" pitchFamily="34" charset="0"/>
              </a:rPr>
              <a:t> </a:t>
            </a:r>
            <a:r>
              <a:rPr lang="de-CH" sz="1050" dirty="0" err="1" smtClean="0">
                <a:latin typeface="Calibri Light" panose="020F0302020204030204" pitchFamily="34" charset="0"/>
              </a:rPr>
              <a:t>infiltration</a:t>
            </a:r>
            <a:r>
              <a:rPr lang="de-CH" sz="1050" dirty="0" smtClean="0">
                <a:latin typeface="Calibri Light" panose="020F0302020204030204" pitchFamily="34" charset="0"/>
              </a:rPr>
              <a:t> </a:t>
            </a:r>
            <a:r>
              <a:rPr lang="de-CH" sz="1050" dirty="0" err="1" smtClean="0">
                <a:latin typeface="Calibri Light" panose="020F0302020204030204" pitchFamily="34" charset="0"/>
              </a:rPr>
              <a:t>by</a:t>
            </a:r>
            <a:r>
              <a:rPr lang="de-CH" sz="1050" dirty="0" smtClean="0">
                <a:latin typeface="Calibri Light" panose="020F0302020204030204" pitchFamily="34" charset="0"/>
              </a:rPr>
              <a:t> </a:t>
            </a:r>
            <a:r>
              <a:rPr lang="de-CH" sz="1050" dirty="0" err="1" smtClean="0">
                <a:latin typeface="Calibri Light" panose="020F0302020204030204" pitchFamily="34" charset="0"/>
              </a:rPr>
              <a:t>lymphocytes</a:t>
            </a:r>
            <a:r>
              <a:rPr lang="de-CH" sz="1050" dirty="0" smtClean="0">
                <a:latin typeface="Calibri Light" panose="020F0302020204030204" pitchFamily="34" charset="0"/>
              </a:rPr>
              <a:t> </a:t>
            </a:r>
            <a:r>
              <a:rPr lang="de-CH" sz="1050" dirty="0" err="1" smtClean="0">
                <a:latin typeface="Calibri Light" panose="020F0302020204030204" pitchFamily="34" charset="0"/>
              </a:rPr>
              <a:t>and</a:t>
            </a:r>
            <a:r>
              <a:rPr lang="de-CH" sz="1050" dirty="0" smtClean="0">
                <a:latin typeface="Calibri Light" panose="020F0302020204030204" pitchFamily="34" charset="0"/>
              </a:rPr>
              <a:t> </a:t>
            </a:r>
            <a:r>
              <a:rPr lang="de-CH" sz="1050" dirty="0" err="1" smtClean="0">
                <a:latin typeface="Calibri Light" panose="020F0302020204030204" pitchFamily="34" charset="0"/>
              </a:rPr>
              <a:t>histiocytes</a:t>
            </a:r>
            <a:r>
              <a:rPr lang="de-CH" sz="1050" dirty="0" smtClean="0">
                <a:latin typeface="Calibri Light" panose="020F0302020204030204" pitchFamily="34" charset="0"/>
              </a:rPr>
              <a:t> </a:t>
            </a:r>
            <a:r>
              <a:rPr lang="de-CH" sz="1050" dirty="0" err="1" smtClean="0">
                <a:latin typeface="Calibri Light" panose="020F0302020204030204" pitchFamily="34" charset="0"/>
              </a:rPr>
              <a:t>and</a:t>
            </a:r>
            <a:r>
              <a:rPr lang="de-CH" sz="1050" dirty="0" smtClean="0">
                <a:latin typeface="Calibri Light" panose="020F0302020204030204" pitchFamily="34" charset="0"/>
              </a:rPr>
              <a:t> </a:t>
            </a:r>
            <a:r>
              <a:rPr lang="de-CH" sz="1050" dirty="0" err="1" smtClean="0">
                <a:latin typeface="Calibri Light" panose="020F0302020204030204" pitchFamily="34" charset="0"/>
              </a:rPr>
              <a:t>focal</a:t>
            </a:r>
            <a:r>
              <a:rPr lang="de-CH" sz="1050" dirty="0" smtClean="0">
                <a:latin typeface="Calibri Light" panose="020F0302020204030204" pitchFamily="34" charset="0"/>
              </a:rPr>
              <a:t> </a:t>
            </a:r>
            <a:r>
              <a:rPr lang="de-CH" sz="1050" dirty="0" err="1" smtClean="0">
                <a:latin typeface="Calibri Light" panose="020F0302020204030204" pitchFamily="34" charset="0"/>
              </a:rPr>
              <a:t>disruption</a:t>
            </a:r>
            <a:r>
              <a:rPr lang="de-CH" sz="1050" dirty="0" smtClean="0">
                <a:latin typeface="Calibri Light" panose="020F0302020204030204" pitchFamily="34" charset="0"/>
              </a:rPr>
              <a:t> </a:t>
            </a:r>
            <a:r>
              <a:rPr lang="de-CH" sz="1050" dirty="0" err="1" smtClean="0">
                <a:latin typeface="Calibri Light" panose="020F0302020204030204" pitchFamily="34" charset="0"/>
              </a:rPr>
              <a:t>of</a:t>
            </a:r>
            <a:r>
              <a:rPr lang="de-CH" sz="1050" dirty="0" smtClean="0">
                <a:latin typeface="Calibri Light" panose="020F0302020204030204" pitchFamily="34" charset="0"/>
              </a:rPr>
              <a:t> </a:t>
            </a:r>
            <a:r>
              <a:rPr lang="de-CH" sz="1050" dirty="0" err="1" smtClean="0">
                <a:latin typeface="Calibri Light" panose="020F0302020204030204" pitchFamily="34" charset="0"/>
              </a:rPr>
              <a:t>endothelium</a:t>
            </a:r>
            <a:endParaRPr lang="de-CH" sz="1050" dirty="0">
              <a:latin typeface="Calibri Light" panose="020F0302020204030204" pitchFamily="34" charset="0"/>
            </a:endParaRPr>
          </a:p>
        </p:txBody>
      </p:sp>
      <p:sp>
        <p:nvSpPr>
          <p:cNvPr id="13" name="Rechteck 12"/>
          <p:cNvSpPr/>
          <p:nvPr/>
        </p:nvSpPr>
        <p:spPr>
          <a:xfrm>
            <a:off x="5587514" y="6116064"/>
            <a:ext cx="1788290" cy="253916"/>
          </a:xfrm>
          <a:prstGeom prst="rect">
            <a:avLst/>
          </a:prstGeom>
          <a:solidFill>
            <a:schemeClr val="bg1"/>
          </a:solidFill>
          <a:ln>
            <a:solidFill>
              <a:schemeClr val="tx1"/>
            </a:solidFill>
          </a:ln>
        </p:spPr>
        <p:txBody>
          <a:bodyPr wrap="square">
            <a:spAutoFit/>
          </a:bodyPr>
          <a:lstStyle/>
          <a:p>
            <a:pPr algn="just"/>
            <a:r>
              <a:rPr lang="de-CH" sz="1050" dirty="0" err="1">
                <a:latin typeface="Calibri Light" panose="020F0302020204030204" pitchFamily="34" charset="0"/>
              </a:rPr>
              <a:t>L</a:t>
            </a:r>
            <a:r>
              <a:rPr lang="de-CH" sz="1050" dirty="0" err="1" smtClean="0">
                <a:latin typeface="Calibri Light" panose="020F0302020204030204" pitchFamily="34" charset="0"/>
              </a:rPr>
              <a:t>ymphocytes</a:t>
            </a:r>
            <a:r>
              <a:rPr lang="de-CH" sz="1050" dirty="0" smtClean="0">
                <a:latin typeface="Calibri Light" panose="020F0302020204030204" pitchFamily="34" charset="0"/>
              </a:rPr>
              <a:t> CD8+ </a:t>
            </a:r>
            <a:r>
              <a:rPr lang="de-CH" sz="1050" dirty="0" err="1" smtClean="0">
                <a:latin typeface="Calibri Light" panose="020F0302020204030204" pitchFamily="34" charset="0"/>
              </a:rPr>
              <a:t>cytotoxic</a:t>
            </a:r>
            <a:endParaRPr lang="de-CH" sz="1050" dirty="0">
              <a:latin typeface="Calibri Light" panose="020F0302020204030204" pitchFamily="34" charset="0"/>
            </a:endParaRPr>
          </a:p>
        </p:txBody>
      </p:sp>
    </p:spTree>
    <p:extLst>
      <p:ext uri="{BB962C8B-B14F-4D97-AF65-F5344CB8AC3E}">
        <p14:creationId xmlns:p14="http://schemas.microsoft.com/office/powerpoint/2010/main" val="4023073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187758" y="4171439"/>
            <a:ext cx="8751422" cy="2325882"/>
          </a:xfrm>
          <a:prstGeom prst="rect">
            <a:avLst/>
          </a:prstGeom>
        </p:spPr>
      </p:pic>
      <p:sp>
        <p:nvSpPr>
          <p:cNvPr id="8" name="ZoneTexte 1"/>
          <p:cNvSpPr txBox="1"/>
          <p:nvPr/>
        </p:nvSpPr>
        <p:spPr>
          <a:xfrm>
            <a:off x="395536" y="836712"/>
            <a:ext cx="8280920" cy="3162404"/>
          </a:xfrm>
          <a:prstGeom prst="rect">
            <a:avLst/>
          </a:prstGeom>
          <a:noFill/>
        </p:spPr>
        <p:txBody>
          <a:bodyPr wrap="square" rtlCol="0">
            <a:spAutoFit/>
          </a:bodyPr>
          <a:lstStyle/>
          <a:p>
            <a:pPr>
              <a:lnSpc>
                <a:spcPct val="150000"/>
              </a:lnSpc>
            </a:pPr>
            <a:r>
              <a:rPr lang="en-US" u="sng" dirty="0">
                <a:latin typeface="Calibri Light" panose="020F0302020204030204" pitchFamily="34" charset="0"/>
              </a:rPr>
              <a:t>Histological </a:t>
            </a:r>
            <a:r>
              <a:rPr lang="en-US" u="sng" dirty="0" smtClean="0">
                <a:latin typeface="Calibri Light" panose="020F0302020204030204" pitchFamily="34" charset="0"/>
              </a:rPr>
              <a:t>pattern of anti-PD-1/PD-L1 hepatitis (n=9)</a:t>
            </a:r>
          </a:p>
          <a:p>
            <a:pPr marL="742950" lvl="1" indent="-285750">
              <a:lnSpc>
                <a:spcPct val="150000"/>
              </a:lnSpc>
              <a:buFont typeface="Wingdings" panose="05000000000000000000" pitchFamily="2" charset="2"/>
              <a:buChar char="ü"/>
            </a:pPr>
            <a:r>
              <a:rPr lang="en-US" sz="1400" dirty="0" smtClean="0">
                <a:latin typeface="Calibri Light" panose="020F0302020204030204" pitchFamily="34" charset="0"/>
              </a:rPr>
              <a:t>Lesions of active hepatitis with spotty or confluent necrosis and mild to moderate activity, not associated with granulomatous inflammation</a:t>
            </a:r>
          </a:p>
          <a:p>
            <a:pPr marL="742950" lvl="1" indent="-285750">
              <a:lnSpc>
                <a:spcPct val="150000"/>
              </a:lnSpc>
              <a:buFont typeface="Wingdings" panose="05000000000000000000" pitchFamily="2" charset="2"/>
              <a:buChar char="ü"/>
            </a:pPr>
            <a:r>
              <a:rPr lang="en-US" sz="1400" dirty="0" err="1" smtClean="0">
                <a:latin typeface="Calibri Light" panose="020F0302020204030204" pitchFamily="34" charset="0"/>
              </a:rPr>
              <a:t>Microgranulomatous</a:t>
            </a:r>
            <a:r>
              <a:rPr lang="en-US" sz="1400" dirty="0" smtClean="0">
                <a:latin typeface="Calibri Light" panose="020F0302020204030204" pitchFamily="34" charset="0"/>
              </a:rPr>
              <a:t> clusters, without fibrin deposit (2/9)</a:t>
            </a:r>
          </a:p>
          <a:p>
            <a:pPr marL="742950" lvl="1" indent="-285750">
              <a:lnSpc>
                <a:spcPct val="150000"/>
              </a:lnSpc>
              <a:buFont typeface="Wingdings" panose="05000000000000000000" pitchFamily="2" charset="2"/>
              <a:buChar char="ü"/>
            </a:pPr>
            <a:r>
              <a:rPr lang="en-US" sz="1400" dirty="0" smtClean="0">
                <a:latin typeface="Calibri Light" panose="020F0302020204030204" pitchFamily="34" charset="0"/>
              </a:rPr>
              <a:t>Portal fibrosis (5/9) (</a:t>
            </a:r>
            <a:r>
              <a:rPr lang="en-US" sz="1200" dirty="0" smtClean="0">
                <a:latin typeface="Calibri Light" panose="020F0302020204030204" pitchFamily="34" charset="0"/>
              </a:rPr>
              <a:t>F3 fibrosis in one patient linked to chronic biliary obstruction because of hilar </a:t>
            </a:r>
            <a:r>
              <a:rPr lang="en-US" sz="1200" dirty="0" err="1" smtClean="0">
                <a:latin typeface="Calibri Light" panose="020F0302020204030204" pitchFamily="34" charset="0"/>
              </a:rPr>
              <a:t>cholangiocarcinoma</a:t>
            </a:r>
            <a:r>
              <a:rPr lang="en-US" sz="1200" dirty="0" smtClean="0">
                <a:latin typeface="Calibri Light" panose="020F0302020204030204" pitchFamily="34" charset="0"/>
              </a:rPr>
              <a:t>)</a:t>
            </a:r>
          </a:p>
          <a:p>
            <a:pPr marL="742950" lvl="1" indent="-285750">
              <a:lnSpc>
                <a:spcPct val="150000"/>
              </a:lnSpc>
              <a:buFont typeface="Wingdings" panose="05000000000000000000" pitchFamily="2" charset="2"/>
              <a:buChar char="ü"/>
            </a:pPr>
            <a:r>
              <a:rPr lang="en-US" sz="1400" dirty="0" smtClean="0">
                <a:latin typeface="Calibri Light" panose="020F0302020204030204" pitchFamily="34" charset="0"/>
              </a:rPr>
              <a:t>Immunostaining: CD4/CD8 proportion linked to treatment</a:t>
            </a:r>
          </a:p>
          <a:p>
            <a:pPr marL="1200150" lvl="2" indent="-285750">
              <a:lnSpc>
                <a:spcPct val="150000"/>
              </a:lnSpc>
              <a:buFont typeface="Courier New" panose="02070309020205020404" pitchFamily="49" charset="0"/>
              <a:buChar char="o"/>
            </a:pPr>
            <a:r>
              <a:rPr lang="en-US" sz="1100" dirty="0" smtClean="0">
                <a:latin typeface="Calibri Light" panose="020F0302020204030204" pitchFamily="34" charset="0"/>
              </a:rPr>
              <a:t>Patients treated with anti-CTLA-4: CD8 predominance in portal tracts and in lobules infiltrate</a:t>
            </a:r>
          </a:p>
          <a:p>
            <a:pPr marL="1200150" lvl="2" indent="-285750">
              <a:lnSpc>
                <a:spcPct val="150000"/>
              </a:lnSpc>
              <a:buFont typeface="Courier New" panose="02070309020205020404" pitchFamily="49" charset="0"/>
              <a:buChar char="o"/>
            </a:pPr>
            <a:r>
              <a:rPr lang="en-US" sz="1100" dirty="0" smtClean="0">
                <a:latin typeface="Calibri Light" panose="020F0302020204030204" pitchFamily="34" charset="0"/>
              </a:rPr>
              <a:t>Patients </a:t>
            </a:r>
            <a:r>
              <a:rPr lang="en-US" sz="1100" dirty="0">
                <a:latin typeface="Calibri Light" panose="020F0302020204030204" pitchFamily="34" charset="0"/>
              </a:rPr>
              <a:t>treated with anti-PD-1/PD-L1 </a:t>
            </a:r>
            <a:r>
              <a:rPr lang="en-US" sz="1100" dirty="0" err="1" smtClean="0">
                <a:latin typeface="Calibri Light" panose="020F0302020204030204" pitchFamily="34" charset="0"/>
              </a:rPr>
              <a:t>mAbs</a:t>
            </a:r>
            <a:r>
              <a:rPr lang="en-US" sz="1100" dirty="0" smtClean="0">
                <a:latin typeface="Calibri Light" panose="020F0302020204030204" pitchFamily="34" charset="0"/>
              </a:rPr>
              <a:t>: CD4 </a:t>
            </a:r>
            <a:r>
              <a:rPr lang="en-US" sz="1100" dirty="0">
                <a:latin typeface="Calibri Light" panose="020F0302020204030204" pitchFamily="34" charset="0"/>
              </a:rPr>
              <a:t>and CD8 </a:t>
            </a:r>
            <a:r>
              <a:rPr lang="en-US" sz="1100" dirty="0" smtClean="0">
                <a:latin typeface="Calibri Light" panose="020F0302020204030204" pitchFamily="34" charset="0"/>
              </a:rPr>
              <a:t>in </a:t>
            </a:r>
            <a:r>
              <a:rPr lang="en-US" sz="1100" dirty="0">
                <a:latin typeface="Calibri Light" panose="020F0302020204030204" pitchFamily="34" charset="0"/>
              </a:rPr>
              <a:t>equal </a:t>
            </a:r>
            <a:r>
              <a:rPr lang="en-US" sz="1100" dirty="0" smtClean="0">
                <a:latin typeface="Calibri Light" panose="020F0302020204030204" pitchFamily="34" charset="0"/>
              </a:rPr>
              <a:t>proportions in </a:t>
            </a:r>
            <a:r>
              <a:rPr lang="en-US" sz="1100" dirty="0">
                <a:latin typeface="Calibri Light" panose="020F0302020204030204" pitchFamily="34" charset="0"/>
              </a:rPr>
              <a:t>portal </a:t>
            </a:r>
            <a:r>
              <a:rPr lang="en-US" sz="1100" dirty="0" smtClean="0">
                <a:latin typeface="Calibri Light" panose="020F0302020204030204" pitchFamily="34" charset="0"/>
              </a:rPr>
              <a:t>infiltrates, </a:t>
            </a:r>
            <a:r>
              <a:rPr lang="en-US" sz="1100" dirty="0">
                <a:latin typeface="Calibri Light" panose="020F0302020204030204" pitchFamily="34" charset="0"/>
              </a:rPr>
              <a:t>slight predominance of CD8 </a:t>
            </a:r>
            <a:r>
              <a:rPr lang="en-US" sz="1100" dirty="0" smtClean="0">
                <a:latin typeface="Calibri Light" panose="020F0302020204030204" pitchFamily="34" charset="0"/>
              </a:rPr>
              <a:t>in lobular infiltrates.</a:t>
            </a:r>
            <a:endParaRPr lang="en-US" sz="1400" dirty="0" smtClean="0">
              <a:latin typeface="Calibri Light" panose="020F0302020204030204" pitchFamily="34" charset="0"/>
            </a:endParaRPr>
          </a:p>
        </p:txBody>
      </p:sp>
      <p:pic>
        <p:nvPicPr>
          <p:cNvPr id="4" name="Grafik 3"/>
          <p:cNvPicPr>
            <a:picLocks noChangeAspect="1"/>
          </p:cNvPicPr>
          <p:nvPr/>
        </p:nvPicPr>
        <p:blipFill rotWithShape="1">
          <a:blip r:embed="rId4"/>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4"/>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4"/>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2843808" y="5805264"/>
            <a:ext cx="1258678" cy="246221"/>
          </a:xfrm>
          <a:prstGeom prst="rect">
            <a:avLst/>
          </a:prstGeom>
          <a:solidFill>
            <a:schemeClr val="bg1"/>
          </a:solidFill>
          <a:ln w="3175">
            <a:solidFill>
              <a:schemeClr val="tx1"/>
            </a:solidFill>
          </a:ln>
        </p:spPr>
        <p:txBody>
          <a:bodyPr wrap="none">
            <a:spAutoFit/>
          </a:bodyPr>
          <a:lstStyle/>
          <a:p>
            <a:r>
              <a:rPr lang="de-CH" sz="1000" dirty="0" err="1">
                <a:latin typeface="Calibri Light" panose="020F0302020204030204" pitchFamily="34" charset="0"/>
              </a:rPr>
              <a:t>Lobular</a:t>
            </a:r>
            <a:r>
              <a:rPr lang="de-CH" sz="1000" dirty="0">
                <a:latin typeface="Calibri Light" panose="020F0302020204030204" pitchFamily="34" charset="0"/>
              </a:rPr>
              <a:t> </a:t>
            </a:r>
            <a:r>
              <a:rPr lang="de-CH" sz="1000" dirty="0" err="1" smtClean="0">
                <a:latin typeface="Calibri Light" panose="020F0302020204030204" pitchFamily="34" charset="0"/>
              </a:rPr>
              <a:t>lymphocytes</a:t>
            </a:r>
            <a:endParaRPr lang="de-CH" sz="1000" dirty="0">
              <a:latin typeface="Calibri Light" panose="020F0302020204030204" pitchFamily="34" charset="0"/>
            </a:endParaRPr>
          </a:p>
        </p:txBody>
      </p:sp>
      <p:sp>
        <p:nvSpPr>
          <p:cNvPr id="11" name="Rechteck 10"/>
          <p:cNvSpPr/>
          <p:nvPr/>
        </p:nvSpPr>
        <p:spPr>
          <a:xfrm>
            <a:off x="5724128" y="6244269"/>
            <a:ext cx="3076326" cy="400110"/>
          </a:xfrm>
          <a:prstGeom prst="rect">
            <a:avLst/>
          </a:prstGeom>
          <a:solidFill>
            <a:schemeClr val="bg1"/>
          </a:solidFill>
          <a:ln w="3175">
            <a:solidFill>
              <a:schemeClr val="tx1"/>
            </a:solidFill>
          </a:ln>
        </p:spPr>
        <p:txBody>
          <a:bodyPr wrap="square">
            <a:spAutoFit/>
          </a:bodyPr>
          <a:lstStyle/>
          <a:p>
            <a:pPr lvl="0" algn="just">
              <a:defRPr/>
            </a:pPr>
            <a:r>
              <a:rPr lang="de-CH" sz="1000" dirty="0" err="1">
                <a:latin typeface="Calibri Light" panose="020F0302020204030204" pitchFamily="34" charset="0"/>
              </a:rPr>
              <a:t>Active</a:t>
            </a:r>
            <a:r>
              <a:rPr lang="de-CH" sz="1000" dirty="0">
                <a:latin typeface="Calibri Light" panose="020F0302020204030204" pitchFamily="34" charset="0"/>
              </a:rPr>
              <a:t> </a:t>
            </a:r>
            <a:r>
              <a:rPr lang="de-CH" sz="1000" dirty="0" err="1">
                <a:latin typeface="Calibri Light" panose="020F0302020204030204" pitchFamily="34" charset="0"/>
              </a:rPr>
              <a:t>hepatitis</a:t>
            </a:r>
            <a:r>
              <a:rPr lang="de-CH" sz="1000" dirty="0">
                <a:latin typeface="Calibri Light" panose="020F0302020204030204" pitchFamily="34" charset="0"/>
              </a:rPr>
              <a:t> </a:t>
            </a:r>
            <a:r>
              <a:rPr lang="de-CH" sz="1000" dirty="0" err="1">
                <a:latin typeface="Calibri Light" panose="020F0302020204030204" pitchFamily="34" charset="0"/>
              </a:rPr>
              <a:t>with</a:t>
            </a:r>
            <a:r>
              <a:rPr lang="de-CH" sz="1000" dirty="0">
                <a:latin typeface="Calibri Light" panose="020F0302020204030204" pitchFamily="34" charset="0"/>
              </a:rPr>
              <a:t> mild </a:t>
            </a:r>
            <a:r>
              <a:rPr lang="de-CH" sz="1000" dirty="0" err="1">
                <a:latin typeface="Calibri Light" panose="020F0302020204030204" pitchFamily="34" charset="0"/>
              </a:rPr>
              <a:t>periportal</a:t>
            </a:r>
            <a:r>
              <a:rPr lang="de-CH" sz="1000" dirty="0">
                <a:latin typeface="Calibri Light" panose="020F0302020204030204" pitchFamily="34" charset="0"/>
              </a:rPr>
              <a:t> </a:t>
            </a:r>
            <a:r>
              <a:rPr lang="de-CH" sz="1000" dirty="0" err="1">
                <a:latin typeface="Calibri Light" panose="020F0302020204030204" pitchFamily="34" charset="0"/>
              </a:rPr>
              <a:t>and</a:t>
            </a:r>
            <a:r>
              <a:rPr lang="de-CH" sz="1000" dirty="0">
                <a:latin typeface="Calibri Light" panose="020F0302020204030204" pitchFamily="34" charset="0"/>
              </a:rPr>
              <a:t> moderate </a:t>
            </a:r>
            <a:r>
              <a:rPr lang="de-CH" sz="1000" dirty="0" err="1">
                <a:latin typeface="Calibri Light" panose="020F0302020204030204" pitchFamily="34" charset="0"/>
              </a:rPr>
              <a:t>lobular</a:t>
            </a:r>
            <a:r>
              <a:rPr lang="de-CH" sz="1000" dirty="0">
                <a:latin typeface="Calibri Light" panose="020F0302020204030204" pitchFamily="34" charset="0"/>
              </a:rPr>
              <a:t> </a:t>
            </a:r>
            <a:r>
              <a:rPr lang="de-CH" sz="1000" dirty="0" err="1" smtClean="0">
                <a:latin typeface="Calibri Light" panose="020F0302020204030204" pitchFamily="34" charset="0"/>
              </a:rPr>
              <a:t>activity</a:t>
            </a:r>
            <a:endParaRPr lang="de-CH" sz="1000" dirty="0">
              <a:latin typeface="Calibri Light" panose="020F0302020204030204" pitchFamily="34" charset="0"/>
            </a:endParaRPr>
          </a:p>
        </p:txBody>
      </p:sp>
    </p:spTree>
    <p:extLst>
      <p:ext uri="{BB962C8B-B14F-4D97-AF65-F5344CB8AC3E}">
        <p14:creationId xmlns:p14="http://schemas.microsoft.com/office/powerpoint/2010/main" val="1583233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rotWithShape="1">
          <a:blip r:embed="rId4"/>
          <a:srcRect l="181" t="-1" r="-283" b="723"/>
          <a:stretch/>
        </p:blipFill>
        <p:spPr>
          <a:xfrm>
            <a:off x="29245" y="1799814"/>
            <a:ext cx="9090406" cy="4040180"/>
          </a:xfrm>
          <a:prstGeom prst="rect">
            <a:avLst/>
          </a:prstGeom>
        </p:spPr>
      </p:pic>
      <p:sp>
        <p:nvSpPr>
          <p:cNvPr id="9" name="Ellipse 8"/>
          <p:cNvSpPr/>
          <p:nvPr/>
        </p:nvSpPr>
        <p:spPr>
          <a:xfrm>
            <a:off x="562194" y="5157192"/>
            <a:ext cx="432048" cy="216024"/>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p:cNvSpPr/>
          <p:nvPr/>
        </p:nvSpPr>
        <p:spPr>
          <a:xfrm>
            <a:off x="4355976" y="5157192"/>
            <a:ext cx="432048" cy="216024"/>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ZoneTexte 1"/>
          <p:cNvSpPr txBox="1"/>
          <p:nvPr/>
        </p:nvSpPr>
        <p:spPr>
          <a:xfrm>
            <a:off x="2011230" y="6301659"/>
            <a:ext cx="1862076" cy="461665"/>
          </a:xfrm>
          <a:prstGeom prst="rect">
            <a:avLst/>
          </a:prstGeom>
          <a:solidFill>
            <a:schemeClr val="bg1"/>
          </a:solidFill>
          <a:ln>
            <a:solidFill>
              <a:schemeClr val="tx1"/>
            </a:solidFill>
          </a:ln>
        </p:spPr>
        <p:txBody>
          <a:bodyPr wrap="square" rtlCol="0">
            <a:spAutoFit/>
          </a:bodyPr>
          <a:lstStyle/>
          <a:p>
            <a:r>
              <a:rPr lang="en-US" sz="1200" dirty="0" smtClean="0">
                <a:latin typeface="Calibri Light" panose="020F0302020204030204" pitchFamily="34" charset="0"/>
              </a:rPr>
              <a:t>Spontaneous improvement in liver tests</a:t>
            </a:r>
            <a:endParaRPr lang="en-US" sz="1200" dirty="0">
              <a:latin typeface="Calibri Light" panose="020F0302020204030204" pitchFamily="34" charset="0"/>
            </a:endParaRPr>
          </a:p>
        </p:txBody>
      </p:sp>
      <p:cxnSp>
        <p:nvCxnSpPr>
          <p:cNvPr id="3" name="Gerade Verbindung mit Pfeil 2"/>
          <p:cNvCxnSpPr/>
          <p:nvPr/>
        </p:nvCxnSpPr>
        <p:spPr>
          <a:xfrm>
            <a:off x="987785" y="5085184"/>
            <a:ext cx="1415099" cy="1216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H="1">
            <a:off x="3419872" y="5085184"/>
            <a:ext cx="936104" cy="12164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p:cNvSpPr/>
          <p:nvPr/>
        </p:nvSpPr>
        <p:spPr>
          <a:xfrm>
            <a:off x="5201742" y="4869160"/>
            <a:ext cx="882426" cy="181888"/>
          </a:xfrm>
          <a:prstGeom prst="ellipse">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Ellipse 25"/>
          <p:cNvSpPr/>
          <p:nvPr/>
        </p:nvSpPr>
        <p:spPr>
          <a:xfrm>
            <a:off x="1403647" y="4869160"/>
            <a:ext cx="852667" cy="181888"/>
          </a:xfrm>
          <a:prstGeom prst="ellipse">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27" name="Gerade Verbindung mit Pfeil 26"/>
          <p:cNvCxnSpPr>
            <a:stCxn id="29" idx="0"/>
          </p:cNvCxnSpPr>
          <p:nvPr/>
        </p:nvCxnSpPr>
        <p:spPr>
          <a:xfrm flipV="1">
            <a:off x="8311099" y="5373216"/>
            <a:ext cx="77325" cy="6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ZoneTexte 1"/>
          <p:cNvSpPr txBox="1"/>
          <p:nvPr/>
        </p:nvSpPr>
        <p:spPr>
          <a:xfrm>
            <a:off x="7640588" y="6025616"/>
            <a:ext cx="1341021" cy="230832"/>
          </a:xfrm>
          <a:prstGeom prst="rect">
            <a:avLst/>
          </a:prstGeom>
          <a:solidFill>
            <a:schemeClr val="bg1"/>
          </a:solidFill>
          <a:ln>
            <a:solidFill>
              <a:schemeClr val="tx1"/>
            </a:solidFill>
          </a:ln>
        </p:spPr>
        <p:txBody>
          <a:bodyPr wrap="square" rtlCol="0">
            <a:spAutoFit/>
          </a:bodyPr>
          <a:lstStyle/>
          <a:p>
            <a:r>
              <a:rPr lang="en-US" sz="900" dirty="0" smtClean="0">
                <a:latin typeface="Calibri Light" panose="020F0302020204030204" pitchFamily="34" charset="0"/>
              </a:rPr>
              <a:t>Severe histological lesion</a:t>
            </a:r>
            <a:endParaRPr lang="en-US" sz="900" dirty="0">
              <a:latin typeface="Calibri Light" panose="020F0302020204030204" pitchFamily="34" charset="0"/>
            </a:endParaRPr>
          </a:p>
        </p:txBody>
      </p:sp>
      <p:sp>
        <p:nvSpPr>
          <p:cNvPr id="17" name="ZoneTexte 1"/>
          <p:cNvSpPr txBox="1"/>
          <p:nvPr/>
        </p:nvSpPr>
        <p:spPr>
          <a:xfrm>
            <a:off x="475928" y="1512601"/>
            <a:ext cx="8496944" cy="369332"/>
          </a:xfrm>
          <a:prstGeom prst="rect">
            <a:avLst/>
          </a:prstGeom>
          <a:noFill/>
        </p:spPr>
        <p:txBody>
          <a:bodyPr wrap="square" rtlCol="0">
            <a:spAutoFit/>
          </a:bodyPr>
          <a:lstStyle/>
          <a:p>
            <a:r>
              <a:rPr lang="en-US" u="sng" dirty="0" smtClean="0">
                <a:latin typeface="Calibri Light" panose="020F0302020204030204" pitchFamily="34" charset="0"/>
              </a:rPr>
              <a:t>Management:</a:t>
            </a:r>
            <a:endParaRPr lang="en-US" u="sng" dirty="0" smtClean="0">
              <a:latin typeface="Calibri Light" panose="020F0302020204030204" pitchFamily="34" charset="0"/>
            </a:endParaRPr>
          </a:p>
        </p:txBody>
      </p:sp>
    </p:spTree>
    <p:extLst>
      <p:ext uri="{BB962C8B-B14F-4D97-AF65-F5344CB8AC3E}">
        <p14:creationId xmlns:p14="http://schemas.microsoft.com/office/powerpoint/2010/main" val="770223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928" y="2632738"/>
            <a:ext cx="7984505" cy="1754326"/>
          </a:xfrm>
          <a:prstGeom prst="rect">
            <a:avLst/>
          </a:prstGeom>
          <a:noFill/>
        </p:spPr>
        <p:txBody>
          <a:bodyPr wrap="square" rtlCol="0">
            <a:spAutoFit/>
          </a:bodyPr>
          <a:lstStyle/>
          <a:p>
            <a:pPr marL="342900" indent="-342900">
              <a:lnSpc>
                <a:spcPct val="200000"/>
              </a:lnSpc>
              <a:buFont typeface="+mj-lt"/>
              <a:buAutoNum type="arabicPeriod"/>
            </a:pPr>
            <a:r>
              <a:rPr lang="en-US" dirty="0" smtClean="0">
                <a:latin typeface="Calibri Light" panose="020F0302020204030204" pitchFamily="34" charset="0"/>
              </a:rPr>
              <a:t>Predisposing factors: Influence of a previously exposition to </a:t>
            </a:r>
            <a:r>
              <a:rPr lang="en-US" dirty="0" smtClean="0">
                <a:latin typeface="Calibri Light" panose="020F0302020204030204" pitchFamily="34" charset="0"/>
              </a:rPr>
              <a:t>immunotherapy</a:t>
            </a:r>
            <a:endParaRPr lang="en-US" dirty="0" smtClean="0">
              <a:latin typeface="Calibri Light" panose="020F0302020204030204" pitchFamily="34" charset="0"/>
            </a:endParaRPr>
          </a:p>
          <a:p>
            <a:pPr marL="342900" indent="-342900">
              <a:lnSpc>
                <a:spcPct val="200000"/>
              </a:lnSpc>
              <a:buFont typeface="+mj-lt"/>
              <a:buAutoNum type="arabicPeriod"/>
            </a:pPr>
            <a:r>
              <a:rPr lang="en-US" dirty="0" smtClean="0">
                <a:latin typeface="Calibri Light" panose="020F0302020204030204" pitchFamily="34" charset="0"/>
              </a:rPr>
              <a:t>Histological findings : </a:t>
            </a:r>
            <a:r>
              <a:rPr lang="en-US" dirty="0" smtClean="0">
                <a:latin typeface="Calibri Light" panose="020F0302020204030204" pitchFamily="34" charset="0"/>
              </a:rPr>
              <a:t>Role of the treatment on the histological pattern</a:t>
            </a:r>
            <a:endParaRPr lang="en-US" dirty="0" smtClean="0">
              <a:latin typeface="Calibri Light" panose="020F0302020204030204" pitchFamily="34" charset="0"/>
            </a:endParaRPr>
          </a:p>
          <a:p>
            <a:pPr marL="342900" indent="-342900">
              <a:lnSpc>
                <a:spcPct val="200000"/>
              </a:lnSpc>
              <a:buFont typeface="+mj-lt"/>
              <a:buAutoNum type="arabicPeriod"/>
            </a:pPr>
            <a:r>
              <a:rPr lang="en-US" dirty="0" smtClean="0">
                <a:latin typeface="Calibri Light" panose="020F0302020204030204" pitchFamily="34" charset="0"/>
              </a:rPr>
              <a:t>Management and prophylaxis</a:t>
            </a:r>
            <a:endParaRPr lang="en-US" dirty="0" smtClean="0">
              <a:latin typeface="Calibri Light" panose="020F0302020204030204" pitchFamily="34" charset="0"/>
            </a:endParaRPr>
          </a:p>
        </p:txBody>
      </p:sp>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1"/>
          <p:cNvSpPr txBox="1"/>
          <p:nvPr/>
        </p:nvSpPr>
        <p:spPr>
          <a:xfrm>
            <a:off x="475928" y="15126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Discussion</a:t>
            </a:r>
          </a:p>
        </p:txBody>
      </p:sp>
    </p:spTree>
    <p:extLst>
      <p:ext uri="{BB962C8B-B14F-4D97-AF65-F5344CB8AC3E}">
        <p14:creationId xmlns:p14="http://schemas.microsoft.com/office/powerpoint/2010/main" val="2585694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928" y="2492896"/>
            <a:ext cx="8200529" cy="2539157"/>
          </a:xfrm>
          <a:prstGeom prst="rect">
            <a:avLst/>
          </a:prstGeom>
          <a:noFill/>
        </p:spPr>
        <p:txBody>
          <a:bodyPr wrap="square" rtlCol="0">
            <a:spAutoFit/>
          </a:bodyPr>
          <a:lstStyle/>
          <a:p>
            <a:pPr>
              <a:lnSpc>
                <a:spcPct val="150000"/>
              </a:lnSpc>
            </a:pPr>
            <a:r>
              <a:rPr lang="en-US" dirty="0" smtClean="0">
                <a:latin typeface="Calibri Light" panose="020F0302020204030204" pitchFamily="34" charset="0"/>
              </a:rPr>
              <a:t>1. Predisposing factors: Influence </a:t>
            </a:r>
            <a:r>
              <a:rPr lang="en-US" dirty="0">
                <a:latin typeface="Calibri Light" panose="020F0302020204030204" pitchFamily="34" charset="0"/>
              </a:rPr>
              <a:t>of a previously exposition to immunotherapy</a:t>
            </a:r>
            <a:endParaRPr lang="en-US" dirty="0" smtClean="0">
              <a:latin typeface="Calibri Light" panose="020F0302020204030204" pitchFamily="34" charset="0"/>
            </a:endParaRPr>
          </a:p>
          <a:p>
            <a:pPr marL="742950" lvl="1" indent="-285750">
              <a:lnSpc>
                <a:spcPct val="150000"/>
              </a:lnSpc>
              <a:buFont typeface="Arial" panose="020B0604020202020204" pitchFamily="34" charset="0"/>
              <a:buChar char="•"/>
            </a:pPr>
            <a:endParaRPr lang="en-US" sz="800" dirty="0" smtClean="0">
              <a:latin typeface="Calibri Light" panose="020F0302020204030204" pitchFamily="34" charset="0"/>
            </a:endParaRP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Pre-treatment with anti-PD-1 as risk factor: enhancement of the immune system ?</a:t>
            </a: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Influence of pre-treatment with anti-PD-1 vs anti-CTLA-4: comparison of two cohort studies showing a better tolerance for patients first treated with anti-CTLA-4 (</a:t>
            </a:r>
            <a:r>
              <a:rPr lang="en-US" sz="1600" dirty="0" err="1" smtClean="0">
                <a:latin typeface="Calibri Light" panose="020F0302020204030204" pitchFamily="34" charset="0"/>
              </a:rPr>
              <a:t>ipilimumab</a:t>
            </a:r>
            <a:r>
              <a:rPr lang="en-US" sz="1600" dirty="0" smtClean="0">
                <a:latin typeface="Calibri Light" panose="020F0302020204030204" pitchFamily="34" charset="0"/>
              </a:rPr>
              <a:t>) than anti-PD-1 (</a:t>
            </a:r>
            <a:r>
              <a:rPr lang="en-US" sz="1600" dirty="0" err="1" smtClean="0">
                <a:latin typeface="Calibri Light" panose="020F0302020204030204" pitchFamily="34" charset="0"/>
              </a:rPr>
              <a:t>nivolimumab</a:t>
            </a:r>
            <a:r>
              <a:rPr lang="en-US" sz="1600" dirty="0" smtClean="0">
                <a:latin typeface="Calibri Light" panose="020F0302020204030204" pitchFamily="34" charset="0"/>
              </a:rPr>
              <a:t>)</a:t>
            </a: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Greater risk of IRAEs </a:t>
            </a:r>
            <a:r>
              <a:rPr lang="en-US" sz="1600" dirty="0">
                <a:latin typeface="Calibri Light" panose="020F0302020204030204" pitchFamily="34" charset="0"/>
              </a:rPr>
              <a:t>by combined therapy (anti-PD-1 </a:t>
            </a:r>
            <a:r>
              <a:rPr lang="en-US" sz="1600" dirty="0" smtClean="0">
                <a:latin typeface="Calibri Light" panose="020F0302020204030204" pitchFamily="34" charset="0"/>
              </a:rPr>
              <a:t>and anti-CTLA-4) vs single therapy ?</a:t>
            </a:r>
          </a:p>
        </p:txBody>
      </p:sp>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1"/>
          <p:cNvSpPr txBox="1"/>
          <p:nvPr/>
        </p:nvSpPr>
        <p:spPr>
          <a:xfrm>
            <a:off x="475928" y="15126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Discussion</a:t>
            </a:r>
          </a:p>
        </p:txBody>
      </p:sp>
      <p:sp>
        <p:nvSpPr>
          <p:cNvPr id="3" name="Rechteck 2"/>
          <p:cNvSpPr/>
          <p:nvPr/>
        </p:nvSpPr>
        <p:spPr>
          <a:xfrm>
            <a:off x="6156176" y="6165304"/>
            <a:ext cx="2520281" cy="461665"/>
          </a:xfrm>
          <a:prstGeom prst="rect">
            <a:avLst/>
          </a:prstGeom>
        </p:spPr>
        <p:txBody>
          <a:bodyPr wrap="square">
            <a:spAutoFit/>
          </a:bodyPr>
          <a:lstStyle/>
          <a:p>
            <a:r>
              <a:rPr lang="de-CH" sz="800" dirty="0">
                <a:latin typeface="Calibri Light" panose="020F0302020204030204" pitchFamily="34" charset="0"/>
                <a:cs typeface="Calibri Light" panose="020F0302020204030204" pitchFamily="34" charset="0"/>
              </a:rPr>
              <a:t>Weber </a:t>
            </a:r>
            <a:r>
              <a:rPr lang="de-CH" sz="800" dirty="0" smtClean="0">
                <a:latin typeface="Calibri Light" panose="020F0302020204030204" pitchFamily="34" charset="0"/>
                <a:cs typeface="Calibri Light" panose="020F0302020204030204" pitchFamily="34" charset="0"/>
              </a:rPr>
              <a:t>JS </a:t>
            </a:r>
            <a:r>
              <a:rPr lang="en-US" sz="800" dirty="0" smtClean="0">
                <a:latin typeface="Calibri Light" panose="020F0302020204030204" pitchFamily="34" charset="0"/>
                <a:cs typeface="Calibri Light" panose="020F0302020204030204" pitchFamily="34" charset="0"/>
              </a:rPr>
              <a:t>et al. </a:t>
            </a:r>
            <a:r>
              <a:rPr lang="en-US" sz="800" dirty="0">
                <a:latin typeface="Calibri Light" panose="020F0302020204030204" pitchFamily="34" charset="0"/>
                <a:cs typeface="Calibri Light" panose="020F0302020204030204" pitchFamily="34" charset="0"/>
              </a:rPr>
              <a:t>Lancet </a:t>
            </a:r>
            <a:r>
              <a:rPr lang="en-US" sz="800" dirty="0" err="1" smtClean="0">
                <a:latin typeface="Calibri Light" panose="020F0302020204030204" pitchFamily="34" charset="0"/>
                <a:cs typeface="Calibri Light" panose="020F0302020204030204" pitchFamily="34" charset="0"/>
              </a:rPr>
              <a:t>Oncol</a:t>
            </a:r>
            <a:r>
              <a:rPr lang="en-US" sz="800" dirty="0" smtClean="0">
                <a:latin typeface="Calibri Light" panose="020F0302020204030204" pitchFamily="34" charset="0"/>
                <a:cs typeface="Calibri Light" panose="020F0302020204030204" pitchFamily="34" charset="0"/>
              </a:rPr>
              <a:t> </a:t>
            </a:r>
            <a:r>
              <a:rPr lang="de-CH" sz="800" dirty="0" smtClean="0">
                <a:latin typeface="Calibri Light" panose="020F0302020204030204" pitchFamily="34" charset="0"/>
                <a:cs typeface="Calibri Light" panose="020F0302020204030204" pitchFamily="34" charset="0"/>
              </a:rPr>
              <a:t>2016;17:943–955</a:t>
            </a:r>
          </a:p>
          <a:p>
            <a:r>
              <a:rPr lang="de-CH" sz="800" dirty="0">
                <a:latin typeface="Calibri Light" panose="020F0302020204030204" pitchFamily="34" charset="0"/>
                <a:cs typeface="Calibri Light" panose="020F0302020204030204" pitchFamily="34" charset="0"/>
              </a:rPr>
              <a:t>Zhang </a:t>
            </a:r>
            <a:r>
              <a:rPr lang="de-CH" sz="800" dirty="0" smtClean="0">
                <a:latin typeface="Calibri Light" panose="020F0302020204030204" pitchFamily="34" charset="0"/>
                <a:cs typeface="Calibri Light" panose="020F0302020204030204" pitchFamily="34" charset="0"/>
              </a:rPr>
              <a:t>X et al. Drug Des </a:t>
            </a:r>
            <a:r>
              <a:rPr lang="de-CH" sz="800" dirty="0" err="1">
                <a:latin typeface="Calibri Light" panose="020F0302020204030204" pitchFamily="34" charset="0"/>
                <a:cs typeface="Calibri Light" panose="020F0302020204030204" pitchFamily="34" charset="0"/>
              </a:rPr>
              <a:t>Devel</a:t>
            </a:r>
            <a:r>
              <a:rPr lang="de-CH" sz="800" dirty="0">
                <a:latin typeface="Calibri Light" panose="020F0302020204030204" pitchFamily="34" charset="0"/>
                <a:cs typeface="Calibri Light" panose="020F0302020204030204" pitchFamily="34" charset="0"/>
              </a:rPr>
              <a:t> </a:t>
            </a:r>
            <a:r>
              <a:rPr lang="de-CH" sz="800" dirty="0" err="1">
                <a:latin typeface="Calibri Light" panose="020F0302020204030204" pitchFamily="34" charset="0"/>
                <a:cs typeface="Calibri Light" panose="020F0302020204030204" pitchFamily="34" charset="0"/>
              </a:rPr>
              <a:t>Ther</a:t>
            </a:r>
            <a:r>
              <a:rPr lang="de-CH" sz="800" dirty="0">
                <a:latin typeface="Calibri Light" panose="020F0302020204030204" pitchFamily="34" charset="0"/>
                <a:cs typeface="Calibri Light" panose="020F0302020204030204" pitchFamily="34" charset="0"/>
              </a:rPr>
              <a:t> </a:t>
            </a:r>
            <a:r>
              <a:rPr lang="de-CH" sz="800" dirty="0" smtClean="0">
                <a:latin typeface="Calibri Light" panose="020F0302020204030204" pitchFamily="34" charset="0"/>
                <a:cs typeface="Calibri Light" panose="020F0302020204030204" pitchFamily="34" charset="0"/>
              </a:rPr>
              <a:t>2016;10:3153–3161.</a:t>
            </a:r>
          </a:p>
          <a:p>
            <a:r>
              <a:rPr lang="de-CH" sz="800" dirty="0" err="1" smtClean="0">
                <a:latin typeface="Calibri Light" panose="020F0302020204030204" pitchFamily="34" charset="0"/>
                <a:cs typeface="Calibri Light" panose="020F0302020204030204" pitchFamily="34" charset="0"/>
              </a:rPr>
              <a:t>Wolchok</a:t>
            </a:r>
            <a:r>
              <a:rPr lang="de-CH" sz="800" dirty="0" smtClean="0">
                <a:latin typeface="Calibri Light" panose="020F0302020204030204" pitchFamily="34" charset="0"/>
                <a:cs typeface="Calibri Light" panose="020F0302020204030204" pitchFamily="34" charset="0"/>
              </a:rPr>
              <a:t> JD et al. </a:t>
            </a:r>
            <a:r>
              <a:rPr lang="de-CH" sz="800" dirty="0">
                <a:latin typeface="Calibri Light" panose="020F0302020204030204" pitchFamily="34" charset="0"/>
                <a:cs typeface="Calibri Light" panose="020F0302020204030204" pitchFamily="34" charset="0"/>
              </a:rPr>
              <a:t>N Engl J </a:t>
            </a:r>
            <a:r>
              <a:rPr lang="de-CH" sz="800" dirty="0" smtClean="0">
                <a:latin typeface="Calibri Light" panose="020F0302020204030204" pitchFamily="34" charset="0"/>
                <a:cs typeface="Calibri Light" panose="020F0302020204030204" pitchFamily="34" charset="0"/>
              </a:rPr>
              <a:t>Med 2013;369:122–133</a:t>
            </a:r>
            <a:r>
              <a:rPr lang="de-CH" sz="800" dirty="0" smtClean="0">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3338884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75928" y="2492896"/>
            <a:ext cx="8496944" cy="3231654"/>
          </a:xfrm>
          <a:prstGeom prst="rect">
            <a:avLst/>
          </a:prstGeom>
          <a:noFill/>
        </p:spPr>
        <p:txBody>
          <a:bodyPr wrap="square" rtlCol="0">
            <a:spAutoFit/>
          </a:bodyPr>
          <a:lstStyle/>
          <a:p>
            <a:pPr>
              <a:lnSpc>
                <a:spcPct val="200000"/>
              </a:lnSpc>
            </a:pPr>
            <a:r>
              <a:rPr lang="en-US" dirty="0" smtClean="0">
                <a:latin typeface="Calibri Light" panose="020F0302020204030204" pitchFamily="34" charset="0"/>
              </a:rPr>
              <a:t>2. Histological </a:t>
            </a:r>
            <a:r>
              <a:rPr lang="en-US" dirty="0">
                <a:latin typeface="Calibri Light" panose="020F0302020204030204" pitchFamily="34" charset="0"/>
              </a:rPr>
              <a:t>findings : </a:t>
            </a:r>
            <a:r>
              <a:rPr lang="en-US" dirty="0">
                <a:latin typeface="Calibri Light" panose="020F0302020204030204" pitchFamily="34" charset="0"/>
              </a:rPr>
              <a:t>Role of the treatment on the histological </a:t>
            </a:r>
            <a:r>
              <a:rPr lang="en-US" dirty="0" smtClean="0">
                <a:latin typeface="Calibri Light" panose="020F0302020204030204" pitchFamily="34" charset="0"/>
              </a:rPr>
              <a:t>pattern</a:t>
            </a:r>
            <a:endParaRPr lang="en-US" sz="800" dirty="0" smtClean="0">
              <a:latin typeface="Calibri Light" panose="020F0302020204030204" pitchFamily="34" charset="0"/>
            </a:endParaRP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Anti-CTLA-4 </a:t>
            </a:r>
            <a:r>
              <a:rPr lang="en-US" sz="1600" dirty="0" smtClean="0">
                <a:latin typeface="Calibri Light" panose="020F0302020204030204" pitchFamily="34" charset="0"/>
              </a:rPr>
              <a:t>monotherapy </a:t>
            </a:r>
            <a:r>
              <a:rPr lang="en-US" sz="1600" dirty="0" smtClean="0">
                <a:latin typeface="Calibri Light" panose="020F0302020204030204" pitchFamily="34" charset="0"/>
              </a:rPr>
              <a:t>or in combination </a:t>
            </a:r>
            <a:r>
              <a:rPr lang="en-US" sz="1600" dirty="0">
                <a:latin typeface="Calibri Light" panose="020F0302020204030204" pitchFamily="34" charset="0"/>
              </a:rPr>
              <a:t>w</a:t>
            </a:r>
            <a:r>
              <a:rPr lang="en-US" sz="1600" dirty="0" smtClean="0">
                <a:latin typeface="Calibri Light" panose="020F0302020204030204" pitchFamily="34" charset="0"/>
              </a:rPr>
              <a:t>ith </a:t>
            </a:r>
            <a:r>
              <a:rPr lang="en-US" sz="1600" dirty="0" smtClean="0">
                <a:latin typeface="Calibri Light" panose="020F0302020204030204" pitchFamily="34" charset="0"/>
              </a:rPr>
              <a:t>anti-PD-1: </a:t>
            </a:r>
            <a:r>
              <a:rPr lang="en-US" sz="1600" dirty="0" smtClean="0">
                <a:latin typeface="Calibri Light" panose="020F0302020204030204" pitchFamily="34" charset="0"/>
              </a:rPr>
              <a:t>Granulomatous </a:t>
            </a:r>
            <a:r>
              <a:rPr lang="en-US" sz="1600" dirty="0">
                <a:latin typeface="Calibri Light" panose="020F0302020204030204" pitchFamily="34" charset="0"/>
              </a:rPr>
              <a:t>hepatitis with fibrin </a:t>
            </a:r>
            <a:r>
              <a:rPr lang="en-US" sz="1600" dirty="0" smtClean="0">
                <a:latin typeface="Calibri Light" panose="020F0302020204030204" pitchFamily="34" charset="0"/>
              </a:rPr>
              <a:t>deposition and central vein </a:t>
            </a:r>
            <a:r>
              <a:rPr lang="en-US" sz="1600" dirty="0" err="1" smtClean="0">
                <a:latin typeface="Calibri Light" panose="020F0302020204030204" pitchFamily="34" charset="0"/>
              </a:rPr>
              <a:t>endotheliitis</a:t>
            </a:r>
            <a:endParaRPr lang="en-US" sz="1400" i="1" dirty="0">
              <a:latin typeface="Calibri Light" panose="020F0302020204030204" pitchFamily="34" charset="0"/>
            </a:endParaRP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Anti-PD-1/anti-PD-L1: </a:t>
            </a:r>
            <a:r>
              <a:rPr lang="en-US" sz="1600" dirty="0" smtClean="0">
                <a:latin typeface="Calibri Light" panose="020F0302020204030204" pitchFamily="34" charset="0"/>
              </a:rPr>
              <a:t>Lobular</a:t>
            </a:r>
            <a:r>
              <a:rPr lang="en-US" sz="1600" dirty="0">
                <a:latin typeface="Calibri Light" panose="020F0302020204030204" pitchFamily="34" charset="0"/>
              </a:rPr>
              <a:t>, non-granulomatous </a:t>
            </a:r>
            <a:r>
              <a:rPr lang="en-US" sz="1600" dirty="0" smtClean="0">
                <a:latin typeface="Calibri Light" panose="020F0302020204030204" pitchFamily="34" charset="0"/>
              </a:rPr>
              <a:t>hepatitis </a:t>
            </a:r>
          </a:p>
          <a:p>
            <a:pPr>
              <a:lnSpc>
                <a:spcPct val="150000"/>
              </a:lnSpc>
            </a:pPr>
            <a:r>
              <a:rPr lang="en-US" sz="1600" i="1" dirty="0">
                <a:latin typeface="Calibri Light" panose="020F0302020204030204" pitchFamily="34" charset="0"/>
              </a:rPr>
              <a:t>	</a:t>
            </a:r>
            <a:r>
              <a:rPr lang="en-US" sz="1400" i="1" dirty="0" smtClean="0">
                <a:latin typeface="Calibri Light" panose="020F0302020204030204" pitchFamily="34" charset="0"/>
              </a:rPr>
              <a:t>-&gt; more heterogeneous liver damage, involving lobular and </a:t>
            </a:r>
            <a:r>
              <a:rPr lang="en-US" sz="1400" i="1" dirty="0" err="1" smtClean="0">
                <a:latin typeface="Calibri Light" panose="020F0302020204030204" pitchFamily="34" charset="0"/>
              </a:rPr>
              <a:t>periportal</a:t>
            </a:r>
            <a:r>
              <a:rPr lang="en-US" sz="1400" i="1" dirty="0" smtClean="0">
                <a:latin typeface="Calibri Light" panose="020F0302020204030204" pitchFamily="34" charset="0"/>
              </a:rPr>
              <a:t> activity</a:t>
            </a: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Immune-mediated </a:t>
            </a:r>
            <a:r>
              <a:rPr lang="en-US" sz="1600" dirty="0">
                <a:latin typeface="Calibri Light" panose="020F0302020204030204" pitchFamily="34" charset="0"/>
              </a:rPr>
              <a:t>hepatitis rather than autoimmune-like hepatitis</a:t>
            </a:r>
          </a:p>
          <a:p>
            <a:pPr marL="742950" lvl="1" indent="-285750">
              <a:lnSpc>
                <a:spcPct val="150000"/>
              </a:lnSpc>
              <a:buFont typeface="Arial" panose="020B0604020202020204" pitchFamily="34" charset="0"/>
              <a:buChar char="•"/>
            </a:pPr>
            <a:r>
              <a:rPr lang="en-US" sz="1600" dirty="0">
                <a:latin typeface="Calibri Light" panose="020F0302020204030204" pitchFamily="34" charset="0"/>
              </a:rPr>
              <a:t>Precise grading and staging provide crucial elements for the therapeutic </a:t>
            </a:r>
            <a:r>
              <a:rPr lang="en-US" sz="1600" dirty="0" smtClean="0">
                <a:latin typeface="Calibri Light" panose="020F0302020204030204" pitchFamily="34" charset="0"/>
              </a:rPr>
              <a:t>decision</a:t>
            </a:r>
          </a:p>
          <a:p>
            <a:pPr marL="742950" lvl="1" indent="-285750">
              <a:lnSpc>
                <a:spcPct val="150000"/>
              </a:lnSpc>
              <a:buFont typeface="Arial" panose="020B0604020202020204" pitchFamily="34" charset="0"/>
              <a:buChar char="•"/>
            </a:pPr>
            <a:r>
              <a:rPr lang="en-US" sz="1600" dirty="0" smtClean="0">
                <a:latin typeface="Calibri Light" panose="020F0302020204030204" pitchFamily="34" charset="0"/>
              </a:rPr>
              <a:t>Risk of chronicity</a:t>
            </a:r>
            <a:endParaRPr lang="en-US" sz="1600" dirty="0">
              <a:latin typeface="Calibri Light" panose="020F0302020204030204" pitchFamily="34" charset="0"/>
            </a:endParaRPr>
          </a:p>
        </p:txBody>
      </p:sp>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1"/>
          <p:cNvSpPr txBox="1"/>
          <p:nvPr/>
        </p:nvSpPr>
        <p:spPr>
          <a:xfrm>
            <a:off x="475928" y="15126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Discussion</a:t>
            </a:r>
          </a:p>
        </p:txBody>
      </p:sp>
      <p:sp>
        <p:nvSpPr>
          <p:cNvPr id="3" name="Rechteck 2"/>
          <p:cNvSpPr/>
          <p:nvPr/>
        </p:nvSpPr>
        <p:spPr>
          <a:xfrm>
            <a:off x="6598688" y="6453336"/>
            <a:ext cx="2523076" cy="230832"/>
          </a:xfrm>
          <a:prstGeom prst="rect">
            <a:avLst/>
          </a:prstGeom>
        </p:spPr>
        <p:txBody>
          <a:bodyPr wrap="square">
            <a:spAutoFit/>
          </a:bodyPr>
          <a:lstStyle/>
          <a:p>
            <a:r>
              <a:rPr lang="de-CH" sz="900" dirty="0" err="1">
                <a:latin typeface="Calibri Light" panose="020F0302020204030204" pitchFamily="34" charset="0"/>
                <a:cs typeface="Calibri Light" panose="020F0302020204030204" pitchFamily="34" charset="0"/>
              </a:rPr>
              <a:t>Ribas</a:t>
            </a:r>
            <a:r>
              <a:rPr lang="de-CH" sz="900" dirty="0">
                <a:latin typeface="Calibri Light" panose="020F0302020204030204" pitchFamily="34" charset="0"/>
                <a:cs typeface="Calibri Light" panose="020F0302020204030204" pitchFamily="34" charset="0"/>
              </a:rPr>
              <a:t> </a:t>
            </a:r>
            <a:r>
              <a:rPr lang="de-CH" sz="900" dirty="0" smtClean="0">
                <a:latin typeface="Calibri Light" panose="020F0302020204030204" pitchFamily="34" charset="0"/>
                <a:cs typeface="Calibri Light" panose="020F0302020204030204" pitchFamily="34" charset="0"/>
              </a:rPr>
              <a:t>A et </a:t>
            </a:r>
            <a:r>
              <a:rPr lang="de-CH" sz="900" dirty="0">
                <a:latin typeface="Calibri Light" panose="020F0302020204030204" pitchFamily="34" charset="0"/>
                <a:cs typeface="Calibri Light" panose="020F0302020204030204" pitchFamily="34" charset="0"/>
              </a:rPr>
              <a:t>al. N Engl J Med 2013;368:1365–1366.</a:t>
            </a:r>
          </a:p>
        </p:txBody>
      </p:sp>
    </p:spTree>
    <p:extLst>
      <p:ext uri="{BB962C8B-B14F-4D97-AF65-F5344CB8AC3E}">
        <p14:creationId xmlns:p14="http://schemas.microsoft.com/office/powerpoint/2010/main" val="3262255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
          <p:cNvSpPr txBox="1"/>
          <p:nvPr/>
        </p:nvSpPr>
        <p:spPr>
          <a:xfrm>
            <a:off x="475928" y="2492896"/>
            <a:ext cx="8128520" cy="3123932"/>
          </a:xfrm>
          <a:prstGeom prst="rect">
            <a:avLst/>
          </a:prstGeom>
          <a:noFill/>
        </p:spPr>
        <p:txBody>
          <a:bodyPr wrap="square" rtlCol="0">
            <a:spAutoFit/>
          </a:bodyPr>
          <a:lstStyle/>
          <a:p>
            <a:pPr>
              <a:lnSpc>
                <a:spcPct val="150000"/>
              </a:lnSpc>
            </a:pPr>
            <a:r>
              <a:rPr lang="en-US" dirty="0">
                <a:latin typeface="Calibri Light" panose="020F0302020204030204" pitchFamily="34" charset="0"/>
              </a:rPr>
              <a:t>3</a:t>
            </a:r>
            <a:r>
              <a:rPr lang="en-US" dirty="0" smtClean="0">
                <a:latin typeface="Calibri Light" panose="020F0302020204030204" pitchFamily="34" charset="0"/>
              </a:rPr>
              <a:t>. </a:t>
            </a:r>
            <a:r>
              <a:rPr lang="en-US" dirty="0" smtClean="0">
                <a:latin typeface="Calibri Light" panose="020F0302020204030204" pitchFamily="34" charset="0"/>
              </a:rPr>
              <a:t>Management and prophylaxis</a:t>
            </a:r>
            <a:endParaRPr lang="en-US" dirty="0" smtClean="0">
              <a:latin typeface="Calibri Light" panose="020F0302020204030204" pitchFamily="34" charset="0"/>
            </a:endParaRPr>
          </a:p>
          <a:p>
            <a:pPr marL="285750" indent="-285750">
              <a:lnSpc>
                <a:spcPct val="150000"/>
              </a:lnSpc>
              <a:buFont typeface="Arial" panose="020B0604020202020204" pitchFamily="34" charset="0"/>
              <a:buChar char="•"/>
            </a:pPr>
            <a:r>
              <a:rPr lang="en-US" sz="1600" dirty="0" smtClean="0">
                <a:latin typeface="Calibri Light" panose="020F0302020204030204" pitchFamily="34" charset="0"/>
              </a:rPr>
              <a:t>CTAE system recommendation for grade 3 hepatitis: corticosteroid 1-2mg or 2-4mg/kg/d</a:t>
            </a:r>
          </a:p>
          <a:p>
            <a:r>
              <a:rPr lang="en-US" sz="1600" dirty="0">
                <a:latin typeface="Calibri Light" panose="020F0302020204030204" pitchFamily="34" charset="0"/>
              </a:rPr>
              <a:t>	</a:t>
            </a:r>
            <a:r>
              <a:rPr lang="en-US" sz="1400" i="1" dirty="0" smtClean="0">
                <a:latin typeface="Calibri Light" panose="020F0302020204030204" pitchFamily="34" charset="0"/>
              </a:rPr>
              <a:t>-&gt; Decision to initiate the treatment and the choice of dose based on the presence of jaundice 	(bilirubin &gt;2.5 </a:t>
            </a:r>
            <a:r>
              <a:rPr lang="en-US" sz="1400" i="1" dirty="0" smtClean="0">
                <a:latin typeface="Calibri Light" panose="020F0302020204030204" pitchFamily="34" charset="0"/>
              </a:rPr>
              <a:t>mg/dl (42.75 micromole/L)) </a:t>
            </a:r>
            <a:r>
              <a:rPr lang="en-US" sz="1400" i="1" dirty="0" smtClean="0">
                <a:latin typeface="Calibri Light" panose="020F0302020204030204" pitchFamily="34" charset="0"/>
              </a:rPr>
              <a:t>and/or liver failure (INR ≥1.5) and the severity of </a:t>
            </a:r>
            <a:r>
              <a:rPr lang="en-US" sz="1400" i="1" dirty="0" smtClean="0">
                <a:latin typeface="Calibri Light" panose="020F0302020204030204" pitchFamily="34" charset="0"/>
              </a:rPr>
              <a:t>	histological </a:t>
            </a:r>
            <a:r>
              <a:rPr lang="en-US" sz="1400" i="1" dirty="0" smtClean="0">
                <a:latin typeface="Calibri Light" panose="020F0302020204030204" pitchFamily="34" charset="0"/>
              </a:rPr>
              <a:t>liver damage 	(activity grade 3)</a:t>
            </a:r>
          </a:p>
          <a:p>
            <a:r>
              <a:rPr lang="en-US" sz="1400" i="1" dirty="0">
                <a:latin typeface="Calibri Light" panose="020F0302020204030204" pitchFamily="34" charset="0"/>
              </a:rPr>
              <a:t>	</a:t>
            </a:r>
            <a:r>
              <a:rPr lang="en-US" sz="1400" i="1" dirty="0" smtClean="0">
                <a:latin typeface="Calibri Light" panose="020F0302020204030204" pitchFamily="34" charset="0"/>
              </a:rPr>
              <a:t>-&gt; Consider the addition of a 2° immunosuppression drug for patients not improving with high 	doses corticosteroids</a:t>
            </a:r>
          </a:p>
          <a:p>
            <a:r>
              <a:rPr lang="en-US" sz="1400" i="1" dirty="0">
                <a:latin typeface="Calibri Light" panose="020F0302020204030204" pitchFamily="34" charset="0"/>
              </a:rPr>
              <a:t>	</a:t>
            </a:r>
            <a:r>
              <a:rPr lang="en-US" sz="1400" i="1" dirty="0" smtClean="0">
                <a:latin typeface="Calibri Light" panose="020F0302020204030204" pitchFamily="34" charset="0"/>
              </a:rPr>
              <a:t>-&gt; Corticosteroid therapy does not seem to impact tumor response</a:t>
            </a:r>
          </a:p>
          <a:p>
            <a:endParaRPr lang="en-US" sz="1400" i="1" dirty="0" smtClean="0">
              <a:latin typeface="Calibri Light" panose="020F0302020204030204" pitchFamily="34" charset="0"/>
            </a:endParaRPr>
          </a:p>
          <a:p>
            <a:pPr marL="285750" indent="-285750">
              <a:buFont typeface="Arial" panose="020B0604020202020204" pitchFamily="34" charset="0"/>
              <a:buChar char="•"/>
            </a:pPr>
            <a:r>
              <a:rPr lang="en-US" sz="1600" dirty="0" smtClean="0">
                <a:latin typeface="Calibri Light" panose="020F0302020204030204" pitchFamily="34" charset="0"/>
              </a:rPr>
              <a:t>Re-introduction of immunotherapy following hepatic IRAEs?</a:t>
            </a:r>
          </a:p>
          <a:p>
            <a:r>
              <a:rPr lang="en-US" sz="1600" i="1" dirty="0" smtClean="0">
                <a:latin typeface="Calibri Light" panose="020F0302020204030204" pitchFamily="34" charset="0"/>
              </a:rPr>
              <a:t>	</a:t>
            </a:r>
            <a:r>
              <a:rPr lang="en-US" sz="1400" i="1" dirty="0" smtClean="0">
                <a:latin typeface="Calibri Light" panose="020F0302020204030204" pitchFamily="34" charset="0"/>
              </a:rPr>
              <a:t>-&gt; Prophylaxis: corticosteroid, </a:t>
            </a:r>
            <a:r>
              <a:rPr lang="en-US" sz="1400" i="1" dirty="0" err="1" smtClean="0">
                <a:latin typeface="Calibri Light" panose="020F0302020204030204" pitchFamily="34" charset="0"/>
              </a:rPr>
              <a:t>budenoside</a:t>
            </a:r>
            <a:r>
              <a:rPr lang="en-US" sz="1400" i="1" dirty="0" smtClean="0">
                <a:latin typeface="Calibri Light" panose="020F0302020204030204" pitchFamily="34" charset="0"/>
              </a:rPr>
              <a:t> and </a:t>
            </a:r>
            <a:r>
              <a:rPr lang="en-US" sz="1400" i="1" dirty="0" err="1" smtClean="0">
                <a:latin typeface="Calibri Light" panose="020F0302020204030204" pitchFamily="34" charset="0"/>
              </a:rPr>
              <a:t>ursodeoxycholic</a:t>
            </a:r>
            <a:r>
              <a:rPr lang="en-US" sz="1400" i="1" dirty="0" smtClean="0">
                <a:latin typeface="Calibri Light" panose="020F0302020204030204" pitchFamily="34" charset="0"/>
              </a:rPr>
              <a:t> acid, liver-directed topical 	corticosteroids</a:t>
            </a:r>
            <a:endParaRPr lang="en-US" sz="1400" i="1" dirty="0">
              <a:latin typeface="Calibri Light" panose="020F0302020204030204" pitchFamily="34" charset="0"/>
            </a:endParaRPr>
          </a:p>
        </p:txBody>
      </p:sp>
      <p:sp>
        <p:nvSpPr>
          <p:cNvPr id="12" name="ZoneTexte 1"/>
          <p:cNvSpPr txBox="1"/>
          <p:nvPr/>
        </p:nvSpPr>
        <p:spPr>
          <a:xfrm>
            <a:off x="475928" y="15126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Discussion</a:t>
            </a:r>
          </a:p>
        </p:txBody>
      </p:sp>
    </p:spTree>
    <p:extLst>
      <p:ext uri="{BB962C8B-B14F-4D97-AF65-F5344CB8AC3E}">
        <p14:creationId xmlns:p14="http://schemas.microsoft.com/office/powerpoint/2010/main" val="3204858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rotWithShape="1">
          <a:blip r:embed="rId4"/>
          <a:srcRect b="14874"/>
          <a:stretch/>
        </p:blipFill>
        <p:spPr>
          <a:xfrm>
            <a:off x="2395728" y="1478372"/>
            <a:ext cx="4496557" cy="5059720"/>
          </a:xfrm>
          <a:prstGeom prst="rect">
            <a:avLst/>
          </a:prstGeom>
        </p:spPr>
      </p:pic>
      <p:sp>
        <p:nvSpPr>
          <p:cNvPr id="10" name="ZoneTexte 1"/>
          <p:cNvSpPr txBox="1"/>
          <p:nvPr/>
        </p:nvSpPr>
        <p:spPr>
          <a:xfrm>
            <a:off x="160468" y="1073732"/>
            <a:ext cx="3259403" cy="369332"/>
          </a:xfrm>
          <a:prstGeom prst="rect">
            <a:avLst/>
          </a:prstGeom>
          <a:noFill/>
        </p:spPr>
        <p:txBody>
          <a:bodyPr wrap="square" rtlCol="0">
            <a:spAutoFit/>
          </a:bodyPr>
          <a:lstStyle/>
          <a:p>
            <a:r>
              <a:rPr lang="en-US" u="sng" dirty="0" smtClean="0">
                <a:latin typeface="Calibri Light" panose="020F0302020204030204" pitchFamily="34" charset="0"/>
              </a:rPr>
              <a:t>Assessment and Management:</a:t>
            </a:r>
          </a:p>
        </p:txBody>
      </p:sp>
    </p:spTree>
    <p:extLst>
      <p:ext uri="{BB962C8B-B14F-4D97-AF65-F5344CB8AC3E}">
        <p14:creationId xmlns:p14="http://schemas.microsoft.com/office/powerpoint/2010/main" val="624339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ZoneTexte 1"/>
          <p:cNvSpPr txBox="1"/>
          <p:nvPr/>
        </p:nvSpPr>
        <p:spPr>
          <a:xfrm>
            <a:off x="539552" y="2276872"/>
            <a:ext cx="7920880" cy="3277820"/>
          </a:xfrm>
          <a:prstGeom prst="rect">
            <a:avLst/>
          </a:prstGeom>
          <a:noFill/>
        </p:spPr>
        <p:txBody>
          <a:bodyPr wrap="square" rtlCol="0">
            <a:spAutoFit/>
          </a:bodyPr>
          <a:lstStyle/>
          <a:p>
            <a:pPr>
              <a:lnSpc>
                <a:spcPct val="150000"/>
              </a:lnSpc>
            </a:pPr>
            <a:r>
              <a:rPr lang="en-US" u="sng" dirty="0">
                <a:latin typeface="Calibri Light" panose="020F0302020204030204" pitchFamily="34" charset="0"/>
              </a:rPr>
              <a:t>Limited number of patients</a:t>
            </a:r>
            <a:r>
              <a:rPr lang="en-US" sz="1600" dirty="0" smtClean="0">
                <a:latin typeface="Calibri Light" panose="020F0302020204030204" pitchFamily="34" charset="0"/>
              </a:rPr>
              <a:t>:</a:t>
            </a:r>
          </a:p>
          <a:p>
            <a:pPr marL="285750" indent="-285750">
              <a:lnSpc>
                <a:spcPct val="150000"/>
              </a:lnSpc>
              <a:buFont typeface="Arial" panose="020B0604020202020204" pitchFamily="34" charset="0"/>
              <a:buChar char="•"/>
            </a:pPr>
            <a:r>
              <a:rPr lang="en-US" dirty="0" smtClean="0">
                <a:latin typeface="Calibri Light" panose="020F0302020204030204" pitchFamily="34" charset="0"/>
              </a:rPr>
              <a:t>Emerging </a:t>
            </a:r>
            <a:r>
              <a:rPr lang="en-US" dirty="0">
                <a:latin typeface="Calibri Light" panose="020F0302020204030204" pitchFamily="34" charset="0"/>
              </a:rPr>
              <a:t>and probably growing problem because of the efficacy of immunotherapy, consequently increasing number of immune related liver injuries</a:t>
            </a:r>
          </a:p>
          <a:p>
            <a:pPr>
              <a:lnSpc>
                <a:spcPct val="150000"/>
              </a:lnSpc>
            </a:pPr>
            <a:endParaRPr lang="en-US" sz="1200" u="sng" dirty="0">
              <a:latin typeface="Calibri Light" panose="020F0302020204030204" pitchFamily="34" charset="0"/>
            </a:endParaRPr>
          </a:p>
          <a:p>
            <a:pPr>
              <a:lnSpc>
                <a:spcPct val="150000"/>
              </a:lnSpc>
            </a:pPr>
            <a:r>
              <a:rPr lang="en-US" u="sng" dirty="0">
                <a:latin typeface="Calibri Light" panose="020F0302020204030204" pitchFamily="34" charset="0"/>
              </a:rPr>
              <a:t>No predisposing </a:t>
            </a:r>
            <a:r>
              <a:rPr lang="en-US" u="sng" dirty="0" smtClean="0">
                <a:latin typeface="Calibri Light" panose="020F0302020204030204" pitchFamily="34" charset="0"/>
              </a:rPr>
              <a:t>factors </a:t>
            </a:r>
            <a:r>
              <a:rPr lang="en-US" u="sng" dirty="0">
                <a:latin typeface="Calibri Light" panose="020F0302020204030204" pitchFamily="34" charset="0"/>
              </a:rPr>
              <a:t>for hepatic IRAEs identified</a:t>
            </a:r>
            <a:r>
              <a:rPr lang="en-US" dirty="0">
                <a:latin typeface="Calibri Light" panose="020F0302020204030204" pitchFamily="34" charset="0"/>
              </a:rPr>
              <a:t>: </a:t>
            </a:r>
            <a:endParaRPr lang="en-US" dirty="0" smtClean="0">
              <a:latin typeface="Calibri Light" panose="020F0302020204030204" pitchFamily="34" charset="0"/>
            </a:endParaRPr>
          </a:p>
          <a:p>
            <a:pPr marL="285750" indent="-285750">
              <a:lnSpc>
                <a:spcPct val="150000"/>
              </a:lnSpc>
              <a:buFont typeface="Arial" panose="020B0604020202020204" pitchFamily="34" charset="0"/>
              <a:buChar char="•"/>
            </a:pPr>
            <a:r>
              <a:rPr lang="en-US" dirty="0">
                <a:latin typeface="Calibri Light" panose="020F0302020204030204" pitchFamily="34" charset="0"/>
              </a:rPr>
              <a:t>N</a:t>
            </a:r>
            <a:r>
              <a:rPr lang="en-US" dirty="0" smtClean="0">
                <a:latin typeface="Calibri Light" panose="020F0302020204030204" pitchFamily="34" charset="0"/>
              </a:rPr>
              <a:t>o </a:t>
            </a:r>
            <a:r>
              <a:rPr lang="en-US" dirty="0">
                <a:latin typeface="Calibri Light" panose="020F0302020204030204" pitchFamily="34" charset="0"/>
              </a:rPr>
              <a:t>biomarkers have yet been identified to predict the occurrence of IRAEs in patients receiving checkpoint inhibitors</a:t>
            </a:r>
          </a:p>
        </p:txBody>
      </p:sp>
      <p:sp>
        <p:nvSpPr>
          <p:cNvPr id="13" name="ZoneTexte 1"/>
          <p:cNvSpPr txBox="1"/>
          <p:nvPr/>
        </p:nvSpPr>
        <p:spPr>
          <a:xfrm>
            <a:off x="539552" y="1541984"/>
            <a:ext cx="7920880" cy="461665"/>
          </a:xfrm>
          <a:prstGeom prst="rect">
            <a:avLst/>
          </a:prstGeom>
          <a:noFill/>
        </p:spPr>
        <p:txBody>
          <a:bodyPr wrap="square" rtlCol="0">
            <a:spAutoFit/>
          </a:bodyPr>
          <a:lstStyle/>
          <a:p>
            <a:r>
              <a:rPr lang="en-US" sz="2400" b="1" dirty="0" smtClean="0">
                <a:latin typeface="Calibri Light" panose="020F0302020204030204" pitchFamily="34" charset="0"/>
              </a:rPr>
              <a:t>Limitations</a:t>
            </a:r>
          </a:p>
        </p:txBody>
      </p:sp>
    </p:spTree>
    <p:extLst>
      <p:ext uri="{BB962C8B-B14F-4D97-AF65-F5344CB8AC3E}">
        <p14:creationId xmlns:p14="http://schemas.microsoft.com/office/powerpoint/2010/main" val="4240446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58861" y="2276872"/>
            <a:ext cx="7920880" cy="3000821"/>
          </a:xfrm>
          <a:prstGeom prst="rect">
            <a:avLst/>
          </a:prstGeom>
        </p:spPr>
        <p:txBody>
          <a:bodyPr wrap="square">
            <a:spAutoFit/>
          </a:bodyPr>
          <a:lstStyle/>
          <a:p>
            <a:pPr marL="457200" indent="-457200">
              <a:lnSpc>
                <a:spcPct val="150000"/>
              </a:lnSpc>
              <a:buFont typeface="Arial" panose="020B0604020202020204" pitchFamily="34" charset="0"/>
              <a:buChar char="•"/>
            </a:pPr>
            <a:r>
              <a:rPr lang="en-US" dirty="0">
                <a:latin typeface="Calibri Light" panose="020F0302020204030204" pitchFamily="34" charset="0"/>
              </a:rPr>
              <a:t>Acute grade ≥3 hepatitis in </a:t>
            </a:r>
            <a:r>
              <a:rPr lang="en-US" u="sng" dirty="0">
                <a:latin typeface="Calibri Light" panose="020F0302020204030204" pitchFamily="34" charset="0"/>
              </a:rPr>
              <a:t>only 3.5%</a:t>
            </a:r>
            <a:r>
              <a:rPr lang="en-US" dirty="0">
                <a:latin typeface="Calibri Light" panose="020F0302020204030204" pitchFamily="34" charset="0"/>
              </a:rPr>
              <a:t> of patients who received immunotherapy </a:t>
            </a:r>
            <a:r>
              <a:rPr lang="en-US" dirty="0" smtClean="0">
                <a:latin typeface="Calibri Light" panose="020F0302020204030204" pitchFamily="34" charset="0"/>
              </a:rPr>
              <a:t>for </a:t>
            </a:r>
            <a:r>
              <a:rPr lang="en-US" dirty="0">
                <a:latin typeface="Calibri Light" panose="020F0302020204030204" pitchFamily="34" charset="0"/>
              </a:rPr>
              <a:t>metastatic </a:t>
            </a:r>
            <a:r>
              <a:rPr lang="en-US" dirty="0" smtClean="0">
                <a:latin typeface="Calibri Light" panose="020F0302020204030204" pitchFamily="34" charset="0"/>
              </a:rPr>
              <a:t>cancer </a:t>
            </a:r>
            <a:r>
              <a:rPr lang="en-US" dirty="0">
                <a:latin typeface="Calibri Light" panose="020F0302020204030204" pitchFamily="34" charset="0"/>
              </a:rPr>
              <a:t>(1-8% in other </a:t>
            </a:r>
            <a:r>
              <a:rPr lang="en-US" dirty="0" smtClean="0">
                <a:latin typeface="Calibri Light" panose="020F0302020204030204" pitchFamily="34" charset="0"/>
              </a:rPr>
              <a:t>studies)</a:t>
            </a:r>
          </a:p>
          <a:p>
            <a:pPr marL="457200" indent="-457200">
              <a:lnSpc>
                <a:spcPct val="150000"/>
              </a:lnSpc>
              <a:buFont typeface="Arial" panose="020B0604020202020204" pitchFamily="34" charset="0"/>
              <a:buChar char="•"/>
            </a:pPr>
            <a:r>
              <a:rPr lang="en-US" dirty="0" smtClean="0">
                <a:latin typeface="Calibri Light" panose="020F0302020204030204" pitchFamily="34" charset="0"/>
              </a:rPr>
              <a:t>DILI remains </a:t>
            </a:r>
            <a:r>
              <a:rPr lang="en-US" dirty="0">
                <a:latin typeface="Calibri Light" panose="020F0302020204030204" pitchFamily="34" charset="0"/>
              </a:rPr>
              <a:t>an </a:t>
            </a:r>
            <a:r>
              <a:rPr lang="en-US" u="sng" dirty="0">
                <a:latin typeface="Calibri Light" panose="020F0302020204030204" pitchFamily="34" charset="0"/>
              </a:rPr>
              <a:t>exclusion diagnosis</a:t>
            </a:r>
            <a:r>
              <a:rPr lang="en-US" dirty="0">
                <a:latin typeface="Calibri Light" panose="020F0302020204030204" pitchFamily="34" charset="0"/>
              </a:rPr>
              <a:t> -&gt; Always exclude infection, toxic (drugs, alcohol, plants), malignant infiltration (lymphoma), </a:t>
            </a:r>
            <a:r>
              <a:rPr lang="en-US" dirty="0" smtClean="0">
                <a:latin typeface="Calibri Light" panose="020F0302020204030204" pitchFamily="34" charset="0"/>
              </a:rPr>
              <a:t>etc.</a:t>
            </a:r>
          </a:p>
          <a:p>
            <a:pPr marL="457200" indent="-457200">
              <a:lnSpc>
                <a:spcPct val="150000"/>
              </a:lnSpc>
              <a:buFont typeface="Arial" panose="020B0604020202020204" pitchFamily="34" charset="0"/>
              <a:buChar char="•"/>
            </a:pPr>
            <a:r>
              <a:rPr lang="en-US" u="sng" dirty="0">
                <a:latin typeface="Calibri Light" panose="020F0302020204030204" pitchFamily="34" charset="0"/>
              </a:rPr>
              <a:t>Liver biopsy</a:t>
            </a:r>
            <a:r>
              <a:rPr lang="en-US" dirty="0">
                <a:latin typeface="Calibri Light" panose="020F0302020204030204" pitchFamily="34" charset="0"/>
              </a:rPr>
              <a:t>: Always indicated to rule out differential diagnosis and to give information on the severity of the liver injury to guide the management (</a:t>
            </a:r>
            <a:r>
              <a:rPr lang="en-US" dirty="0" err="1">
                <a:latin typeface="Calibri Light" panose="020F0302020204030204" pitchFamily="34" charset="0"/>
              </a:rPr>
              <a:t>evt</a:t>
            </a:r>
            <a:r>
              <a:rPr lang="en-US" dirty="0">
                <a:latin typeface="Calibri Light" panose="020F0302020204030204" pitchFamily="34" charset="0"/>
              </a:rPr>
              <a:t>. avoid corticosteroids</a:t>
            </a:r>
            <a:r>
              <a:rPr lang="en-US" dirty="0" smtClean="0">
                <a:latin typeface="Calibri Light" panose="020F0302020204030204" pitchFamily="34" charset="0"/>
              </a:rPr>
              <a:t>).</a:t>
            </a:r>
            <a:endParaRPr lang="en-US" dirty="0">
              <a:latin typeface="Calibri Light" panose="020F0302020204030204" pitchFamily="34" charset="0"/>
            </a:endParaRPr>
          </a:p>
        </p:txBody>
      </p:sp>
      <p:sp>
        <p:nvSpPr>
          <p:cNvPr id="9" name="ZoneTexte 1"/>
          <p:cNvSpPr txBox="1"/>
          <p:nvPr/>
        </p:nvSpPr>
        <p:spPr>
          <a:xfrm>
            <a:off x="539552" y="1541984"/>
            <a:ext cx="7920880" cy="461665"/>
          </a:xfrm>
          <a:prstGeom prst="rect">
            <a:avLst/>
          </a:prstGeom>
          <a:noFill/>
        </p:spPr>
        <p:txBody>
          <a:bodyPr wrap="square" rtlCol="0">
            <a:spAutoFit/>
          </a:bodyPr>
          <a:lstStyle/>
          <a:p>
            <a:r>
              <a:rPr lang="en-US" sz="2400" b="1" dirty="0" smtClean="0">
                <a:latin typeface="Calibri Light" panose="020F0302020204030204" pitchFamily="34" charset="0"/>
              </a:rPr>
              <a:t>Conclusion (1)</a:t>
            </a:r>
          </a:p>
        </p:txBody>
      </p:sp>
    </p:spTree>
    <p:extLst>
      <p:ext uri="{BB962C8B-B14F-4D97-AF65-F5344CB8AC3E}">
        <p14:creationId xmlns:p14="http://schemas.microsoft.com/office/powerpoint/2010/main" val="2150484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345354"/>
            <a:ext cx="8496944" cy="311623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latin typeface="Calibri Light" panose="020F0302020204030204" pitchFamily="34" charset="0"/>
              </a:rPr>
              <a:t>The immune checkpoint pathways permit to downregulate immune functions</a:t>
            </a:r>
          </a:p>
          <a:p>
            <a:pPr>
              <a:lnSpc>
                <a:spcPct val="150000"/>
              </a:lnSpc>
            </a:pPr>
            <a:endParaRPr lang="en-US" sz="1200" dirty="0" smtClean="0">
              <a:latin typeface="Calibri Light" panose="020F0302020204030204" pitchFamily="34" charset="0"/>
            </a:endParaRPr>
          </a:p>
          <a:p>
            <a:pPr marL="342900" indent="-342900">
              <a:lnSpc>
                <a:spcPct val="150000"/>
              </a:lnSpc>
              <a:buFont typeface="Arial" panose="020B0604020202020204" pitchFamily="34" charset="0"/>
              <a:buChar char="•"/>
            </a:pPr>
            <a:r>
              <a:rPr lang="en-US" dirty="0">
                <a:latin typeface="Calibri Light" panose="020F0302020204030204" pitchFamily="34" charset="0"/>
              </a:rPr>
              <a:t>Immune checkpoint pathways targeted by cancer cells </a:t>
            </a:r>
            <a:r>
              <a:rPr lang="en-US" dirty="0" smtClean="0">
                <a:latin typeface="Calibri Light" panose="020F0302020204030204" pitchFamily="34" charset="0"/>
              </a:rPr>
              <a:t>lead to a tolerance of the immune system toward cancer cells</a:t>
            </a:r>
          </a:p>
          <a:p>
            <a:pPr>
              <a:lnSpc>
                <a:spcPct val="150000"/>
              </a:lnSpc>
            </a:pPr>
            <a:endParaRPr lang="en-US" sz="1100" dirty="0" smtClean="0">
              <a:latin typeface="Calibri Light" panose="020F0302020204030204" pitchFamily="34" charset="0"/>
            </a:endParaRPr>
          </a:p>
          <a:p>
            <a:pPr marL="342900" indent="-342900">
              <a:lnSpc>
                <a:spcPct val="150000"/>
              </a:lnSpc>
              <a:buFont typeface="Arial" panose="020B0604020202020204" pitchFamily="34" charset="0"/>
              <a:buChar char="•"/>
            </a:pPr>
            <a:r>
              <a:rPr lang="en-US" dirty="0" smtClean="0">
                <a:latin typeface="Calibri Light" panose="020F0302020204030204" pitchFamily="34" charset="0"/>
              </a:rPr>
              <a:t>The immune checkpoint inhibitors (ICIs) have revolutionized </a:t>
            </a:r>
            <a:r>
              <a:rPr lang="en-US" dirty="0">
                <a:latin typeface="Calibri Light" panose="020F0302020204030204" pitchFamily="34" charset="0"/>
              </a:rPr>
              <a:t>cancer </a:t>
            </a:r>
            <a:r>
              <a:rPr lang="en-US" dirty="0" smtClean="0">
                <a:latin typeface="Calibri Light" panose="020F0302020204030204" pitchFamily="34" charset="0"/>
              </a:rPr>
              <a:t>treatment by the restoration of functional T cell responses yielding tumor destruction by the immune system and improved clinical outcomes</a:t>
            </a:r>
            <a:endParaRPr lang="en-US" dirty="0">
              <a:latin typeface="Calibri Light" panose="020F0302020204030204" pitchFamily="34" charset="0"/>
            </a:endParaRPr>
          </a:p>
        </p:txBody>
      </p:sp>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12" name="Gerader Verbinder 11"/>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ZoneTexte 1"/>
          <p:cNvSpPr txBox="1"/>
          <p:nvPr/>
        </p:nvSpPr>
        <p:spPr>
          <a:xfrm>
            <a:off x="323528" y="13602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Background</a:t>
            </a:r>
          </a:p>
        </p:txBody>
      </p:sp>
    </p:spTree>
    <p:extLst>
      <p:ext uri="{BB962C8B-B14F-4D97-AF65-F5344CB8AC3E}">
        <p14:creationId xmlns:p14="http://schemas.microsoft.com/office/powerpoint/2010/main" val="5116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39552" y="2276872"/>
            <a:ext cx="7920880"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US" u="sng" dirty="0" smtClean="0">
                <a:latin typeface="Calibri Light" panose="020F0302020204030204" pitchFamily="34" charset="0"/>
              </a:rPr>
              <a:t>Identification of two different histological patterns of immune-mediated hepatitis</a:t>
            </a:r>
            <a:endParaRPr lang="en-US" dirty="0">
              <a:latin typeface="Calibri Light" panose="020F0302020204030204" pitchFamily="34" charset="0"/>
            </a:endParaRPr>
          </a:p>
          <a:p>
            <a:pPr marL="285750" indent="-285750">
              <a:lnSpc>
                <a:spcPct val="150000"/>
              </a:lnSpc>
              <a:buFont typeface="Arial" panose="020B0604020202020204" pitchFamily="34" charset="0"/>
              <a:buChar char="•"/>
            </a:pPr>
            <a:r>
              <a:rPr lang="en-US" u="sng" dirty="0" smtClean="0">
                <a:latin typeface="Calibri Light" panose="020F0302020204030204" pitchFamily="34" charset="0"/>
              </a:rPr>
              <a:t>Management</a:t>
            </a:r>
            <a:r>
              <a:rPr lang="en-US" dirty="0" smtClean="0">
                <a:latin typeface="Calibri Light" panose="020F0302020204030204" pitchFamily="34" charset="0"/>
              </a:rPr>
              <a:t> remains challenging and must be patient-oriented.</a:t>
            </a:r>
          </a:p>
          <a:p>
            <a:pPr marL="285750" indent="-285750">
              <a:lnSpc>
                <a:spcPct val="150000"/>
              </a:lnSpc>
              <a:buFont typeface="Arial" panose="020B0604020202020204" pitchFamily="34" charset="0"/>
              <a:buChar char="•"/>
            </a:pPr>
            <a:r>
              <a:rPr lang="en-US" dirty="0" smtClean="0">
                <a:latin typeface="Calibri Light" panose="020F0302020204030204" pitchFamily="34" charset="0"/>
              </a:rPr>
              <a:t>Further </a:t>
            </a:r>
            <a:r>
              <a:rPr lang="en-US" dirty="0">
                <a:latin typeface="Calibri Light" panose="020F0302020204030204" pitchFamily="34" charset="0"/>
              </a:rPr>
              <a:t>studies are necessary to elucidate the </a:t>
            </a:r>
            <a:r>
              <a:rPr lang="en-US" u="sng" dirty="0">
                <a:latin typeface="Calibri Light" panose="020F0302020204030204" pitchFamily="34" charset="0"/>
              </a:rPr>
              <a:t>mechanisms</a:t>
            </a:r>
            <a:r>
              <a:rPr lang="en-US" dirty="0">
                <a:latin typeface="Calibri Light" panose="020F0302020204030204" pitchFamily="34" charset="0"/>
              </a:rPr>
              <a:t> underlying liver toxicities and to </a:t>
            </a:r>
            <a:r>
              <a:rPr lang="en-US" u="sng" dirty="0">
                <a:latin typeface="Calibri Light" panose="020F0302020204030204" pitchFamily="34" charset="0"/>
              </a:rPr>
              <a:t>identify predictive and prognostic factors</a:t>
            </a:r>
            <a:r>
              <a:rPr lang="en-US" dirty="0" smtClean="0">
                <a:latin typeface="Calibri Light" panose="020F0302020204030204" pitchFamily="34" charset="0"/>
              </a:rPr>
              <a:t>.</a:t>
            </a:r>
            <a:endParaRPr lang="en-US" dirty="0">
              <a:latin typeface="Calibri Light" panose="020F0302020204030204" pitchFamily="34" charset="0"/>
            </a:endParaRPr>
          </a:p>
        </p:txBody>
      </p:sp>
      <p:sp>
        <p:nvSpPr>
          <p:cNvPr id="11" name="ZoneTexte 1"/>
          <p:cNvSpPr txBox="1"/>
          <p:nvPr/>
        </p:nvSpPr>
        <p:spPr>
          <a:xfrm>
            <a:off x="539552" y="1556792"/>
            <a:ext cx="7920880" cy="461665"/>
          </a:xfrm>
          <a:prstGeom prst="rect">
            <a:avLst/>
          </a:prstGeom>
          <a:noFill/>
        </p:spPr>
        <p:txBody>
          <a:bodyPr wrap="square" rtlCol="0">
            <a:spAutoFit/>
          </a:bodyPr>
          <a:lstStyle/>
          <a:p>
            <a:r>
              <a:rPr lang="en-US" sz="2400" b="1" dirty="0" smtClean="0">
                <a:latin typeface="Calibri Light" panose="020F0302020204030204" pitchFamily="34" charset="0"/>
              </a:rPr>
              <a:t>Conclusion (2)</a:t>
            </a:r>
          </a:p>
        </p:txBody>
      </p:sp>
    </p:spTree>
    <p:extLst>
      <p:ext uri="{BB962C8B-B14F-4D97-AF65-F5344CB8AC3E}">
        <p14:creationId xmlns:p14="http://schemas.microsoft.com/office/powerpoint/2010/main" val="3538545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ZoneTexte 1"/>
          <p:cNvSpPr txBox="1"/>
          <p:nvPr/>
        </p:nvSpPr>
        <p:spPr>
          <a:xfrm>
            <a:off x="2807803" y="3284984"/>
            <a:ext cx="3672408" cy="461665"/>
          </a:xfrm>
          <a:prstGeom prst="rect">
            <a:avLst/>
          </a:prstGeom>
          <a:noFill/>
        </p:spPr>
        <p:txBody>
          <a:bodyPr wrap="square" rtlCol="0">
            <a:spAutoFit/>
          </a:bodyPr>
          <a:lstStyle/>
          <a:p>
            <a:r>
              <a:rPr lang="en-US" sz="2400" b="1" dirty="0" smtClean="0">
                <a:latin typeface="Calibri Light" panose="020F0302020204030204" pitchFamily="34" charset="0"/>
              </a:rPr>
              <a:t>Thank you for your attention</a:t>
            </a:r>
            <a:endParaRPr lang="en-US" sz="2400" b="1" dirty="0" smtClean="0">
              <a:latin typeface="Calibri Light" panose="020F0302020204030204" pitchFamily="34" charset="0"/>
            </a:endParaRPr>
          </a:p>
        </p:txBody>
      </p:sp>
    </p:spTree>
    <p:extLst>
      <p:ext uri="{BB962C8B-B14F-4D97-AF65-F5344CB8AC3E}">
        <p14:creationId xmlns:p14="http://schemas.microsoft.com/office/powerpoint/2010/main" val="333971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539552" y="2227198"/>
            <a:ext cx="8064896" cy="3416320"/>
          </a:xfrm>
          <a:prstGeom prst="rect">
            <a:avLst/>
          </a:prstGeom>
        </p:spPr>
        <p:txBody>
          <a:bodyPr wrap="square">
            <a:spAutoFit/>
          </a:bodyPr>
          <a:lstStyle/>
          <a:p>
            <a:pPr marL="457200" indent="-457200">
              <a:lnSpc>
                <a:spcPct val="150000"/>
              </a:lnSpc>
              <a:buFont typeface="Arial" panose="020B0604020202020204" pitchFamily="34" charset="0"/>
              <a:buChar char="•"/>
            </a:pPr>
            <a:r>
              <a:rPr lang="en-US" u="sng" dirty="0" smtClean="0">
                <a:latin typeface="Calibri Light" panose="020F0302020204030204" pitchFamily="34" charset="0"/>
              </a:rPr>
              <a:t>Management</a:t>
            </a:r>
            <a:r>
              <a:rPr lang="en-US" dirty="0" smtClean="0">
                <a:latin typeface="Calibri Light" panose="020F0302020204030204" pitchFamily="34" charset="0"/>
              </a:rPr>
              <a:t>: How do we understand the “patient-oriented therapy”? Do we need some more criteria? </a:t>
            </a:r>
            <a:r>
              <a:rPr lang="en-US" dirty="0" smtClean="0">
                <a:latin typeface="Calibri Light" panose="020F0302020204030204" pitchFamily="34" charset="0"/>
              </a:rPr>
              <a:t>What about the algorithms?</a:t>
            </a:r>
            <a:endParaRPr lang="en-US" dirty="0">
              <a:latin typeface="Calibri Light" panose="020F0302020204030204" pitchFamily="34" charset="0"/>
            </a:endParaRPr>
          </a:p>
          <a:p>
            <a:pPr marL="457200" indent="-457200">
              <a:lnSpc>
                <a:spcPct val="150000"/>
              </a:lnSpc>
              <a:buFont typeface="Arial" panose="020B0604020202020204" pitchFamily="34" charset="0"/>
              <a:buChar char="•"/>
            </a:pPr>
            <a:r>
              <a:rPr lang="en-US" dirty="0" smtClean="0">
                <a:latin typeface="Calibri Light" panose="020F0302020204030204" pitchFamily="34" charset="0"/>
              </a:rPr>
              <a:t>Possibility to </a:t>
            </a:r>
            <a:r>
              <a:rPr lang="en-US" u="sng" dirty="0" smtClean="0">
                <a:latin typeface="Calibri Light" panose="020F0302020204030204" pitchFamily="34" charset="0"/>
              </a:rPr>
              <a:t>re-challenge</a:t>
            </a:r>
            <a:r>
              <a:rPr lang="en-US" dirty="0" smtClean="0">
                <a:latin typeface="Calibri Light" panose="020F0302020204030204" pitchFamily="34" charset="0"/>
              </a:rPr>
              <a:t> patients after a first occurrence of hepatitis IRAEs? </a:t>
            </a:r>
          </a:p>
          <a:p>
            <a:pPr marL="457200" indent="-457200">
              <a:lnSpc>
                <a:spcPct val="150000"/>
              </a:lnSpc>
              <a:buFont typeface="Arial" panose="020B0604020202020204" pitchFamily="34" charset="0"/>
              <a:buChar char="•"/>
            </a:pPr>
            <a:r>
              <a:rPr lang="en-US" dirty="0" smtClean="0">
                <a:latin typeface="Calibri Light" panose="020F0302020204030204" pitchFamily="34" charset="0"/>
              </a:rPr>
              <a:t>Need of </a:t>
            </a:r>
            <a:r>
              <a:rPr lang="en-US" u="sng" dirty="0" smtClean="0">
                <a:latin typeface="Calibri Light" panose="020F0302020204030204" pitchFamily="34" charset="0"/>
              </a:rPr>
              <a:t>corticosteroid prophylaxis</a:t>
            </a:r>
            <a:r>
              <a:rPr lang="en-US" dirty="0" smtClean="0">
                <a:latin typeface="Calibri Light" panose="020F0302020204030204" pitchFamily="34" charset="0"/>
              </a:rPr>
              <a:t> by re-challenging patient after hepatic IRAEs?</a:t>
            </a:r>
            <a:endParaRPr lang="en-US" dirty="0">
              <a:latin typeface="Calibri Light" panose="020F0302020204030204" pitchFamily="34" charset="0"/>
            </a:endParaRPr>
          </a:p>
          <a:p>
            <a:pPr marL="457200" indent="-457200">
              <a:lnSpc>
                <a:spcPct val="150000"/>
              </a:lnSpc>
              <a:buFont typeface="Arial" panose="020B0604020202020204" pitchFamily="34" charset="0"/>
              <a:buChar char="•"/>
            </a:pPr>
            <a:r>
              <a:rPr lang="en-US" u="sng" dirty="0" smtClean="0">
                <a:latin typeface="Calibri Light" panose="020F0302020204030204" pitchFamily="34" charset="0"/>
              </a:rPr>
              <a:t>Predictive/prognostic factors</a:t>
            </a:r>
            <a:r>
              <a:rPr lang="en-US" dirty="0" smtClean="0">
                <a:latin typeface="Calibri Light" panose="020F0302020204030204" pitchFamily="34" charset="0"/>
              </a:rPr>
              <a:t>: how to go on with research? need for cohort study? RCT?</a:t>
            </a:r>
          </a:p>
          <a:p>
            <a:pPr marL="457200" indent="-457200">
              <a:lnSpc>
                <a:spcPct val="150000"/>
              </a:lnSpc>
              <a:buFont typeface="Arial" panose="020B0604020202020204" pitchFamily="34" charset="0"/>
              <a:buChar char="•"/>
            </a:pPr>
            <a:r>
              <a:rPr lang="en-US" u="sng" dirty="0" smtClean="0">
                <a:latin typeface="Calibri Light" panose="020F0302020204030204" pitchFamily="34" charset="0"/>
              </a:rPr>
              <a:t>Mechanisms</a:t>
            </a:r>
            <a:r>
              <a:rPr lang="en-US" dirty="0" smtClean="0">
                <a:latin typeface="Calibri Light" panose="020F0302020204030204" pitchFamily="34" charset="0"/>
              </a:rPr>
              <a:t>: further </a:t>
            </a:r>
            <a:r>
              <a:rPr lang="en-US" dirty="0" smtClean="0">
                <a:latin typeface="Calibri Light" panose="020F0302020204030204" pitchFamily="34" charset="0"/>
              </a:rPr>
              <a:t>on </a:t>
            </a:r>
            <a:r>
              <a:rPr lang="en-US" dirty="0" smtClean="0">
                <a:latin typeface="Calibri Light" panose="020F0302020204030204" pitchFamily="34" charset="0"/>
              </a:rPr>
              <a:t>histological </a:t>
            </a:r>
            <a:r>
              <a:rPr lang="en-US" dirty="0" smtClean="0">
                <a:latin typeface="Calibri Light" panose="020F0302020204030204" pitchFamily="34" charset="0"/>
              </a:rPr>
              <a:t>studies needed </a:t>
            </a:r>
            <a:r>
              <a:rPr lang="en-US" dirty="0" smtClean="0">
                <a:latin typeface="Calibri Light" panose="020F0302020204030204" pitchFamily="34" charset="0"/>
              </a:rPr>
              <a:t>to understand mechanisms underlying liver toxicities of immunotherapy?</a:t>
            </a:r>
          </a:p>
        </p:txBody>
      </p:sp>
      <p:sp>
        <p:nvSpPr>
          <p:cNvPr id="9" name="ZoneTexte 1"/>
          <p:cNvSpPr txBox="1"/>
          <p:nvPr/>
        </p:nvSpPr>
        <p:spPr>
          <a:xfrm>
            <a:off x="539552" y="1541984"/>
            <a:ext cx="7920880" cy="461665"/>
          </a:xfrm>
          <a:prstGeom prst="rect">
            <a:avLst/>
          </a:prstGeom>
          <a:noFill/>
        </p:spPr>
        <p:txBody>
          <a:bodyPr wrap="square" rtlCol="0">
            <a:spAutoFit/>
          </a:bodyPr>
          <a:lstStyle/>
          <a:p>
            <a:r>
              <a:rPr lang="en-US" sz="2400" b="1" dirty="0" smtClean="0">
                <a:latin typeface="Calibri Light" panose="020F0302020204030204" pitchFamily="34" charset="0"/>
              </a:rPr>
              <a:t>Points we can d</a:t>
            </a:r>
            <a:r>
              <a:rPr lang="en-US" sz="2400" b="1" dirty="0" smtClean="0">
                <a:latin typeface="Calibri Light" panose="020F0302020204030204" pitchFamily="34" charset="0"/>
              </a:rPr>
              <a:t>iscuss</a:t>
            </a:r>
            <a:endParaRPr lang="en-US" sz="2400" b="1" dirty="0" smtClean="0">
              <a:latin typeface="Calibri Light" panose="020F0302020204030204" pitchFamily="34" charset="0"/>
            </a:endParaRPr>
          </a:p>
        </p:txBody>
      </p:sp>
    </p:spTree>
    <p:extLst>
      <p:ext uri="{BB962C8B-B14F-4D97-AF65-F5344CB8AC3E}">
        <p14:creationId xmlns:p14="http://schemas.microsoft.com/office/powerpoint/2010/main" val="2246206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12" name="Gerader Verbinder 11"/>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rotWithShape="1">
          <a:blip r:embed="rId4"/>
          <a:srcRect b="1585"/>
          <a:stretch/>
        </p:blipFill>
        <p:spPr>
          <a:xfrm>
            <a:off x="1619672" y="1122487"/>
            <a:ext cx="6280092" cy="4979226"/>
          </a:xfrm>
          <a:prstGeom prst="rect">
            <a:avLst/>
          </a:prstGeom>
        </p:spPr>
      </p:pic>
      <p:sp>
        <p:nvSpPr>
          <p:cNvPr id="7" name="Rechteck 6"/>
          <p:cNvSpPr/>
          <p:nvPr/>
        </p:nvSpPr>
        <p:spPr>
          <a:xfrm>
            <a:off x="4465865" y="6595237"/>
            <a:ext cx="4662264" cy="253916"/>
          </a:xfrm>
          <a:prstGeom prst="rect">
            <a:avLst/>
          </a:prstGeom>
        </p:spPr>
        <p:txBody>
          <a:bodyPr wrap="square">
            <a:spAutoFit/>
          </a:bodyPr>
          <a:lstStyle/>
          <a:p>
            <a:r>
              <a:rPr lang="de-CH" sz="1050" dirty="0"/>
              <a:t>https://www.cancer.gov/types/skin/patient/melanoma-treatment-pdq#section/all</a:t>
            </a:r>
          </a:p>
        </p:txBody>
      </p:sp>
      <p:sp>
        <p:nvSpPr>
          <p:cNvPr id="2" name="Rechteck 1"/>
          <p:cNvSpPr/>
          <p:nvPr/>
        </p:nvSpPr>
        <p:spPr>
          <a:xfrm>
            <a:off x="1619672" y="5893964"/>
            <a:ext cx="2739853" cy="415498"/>
          </a:xfrm>
          <a:prstGeom prst="rect">
            <a:avLst/>
          </a:prstGeom>
        </p:spPr>
        <p:txBody>
          <a:bodyPr wrap="none">
            <a:spAutoFit/>
          </a:bodyPr>
          <a:lstStyle/>
          <a:p>
            <a:r>
              <a:rPr lang="en-US" sz="1050" dirty="0" smtClean="0"/>
              <a:t>PD-1: programmed </a:t>
            </a:r>
            <a:r>
              <a:rPr lang="en-US" sz="1050" dirty="0"/>
              <a:t>cell death protein </a:t>
            </a:r>
            <a:r>
              <a:rPr lang="en-US" sz="1050" dirty="0" smtClean="0"/>
              <a:t>1</a:t>
            </a:r>
          </a:p>
          <a:p>
            <a:r>
              <a:rPr lang="en-US" sz="1050" dirty="0" smtClean="0"/>
              <a:t>PD-L1: programmed </a:t>
            </a:r>
            <a:r>
              <a:rPr lang="en-US" sz="1050" dirty="0"/>
              <a:t>cell death protein </a:t>
            </a:r>
            <a:r>
              <a:rPr lang="en-US" sz="1050" dirty="0" smtClean="0"/>
              <a:t>ligand 1</a:t>
            </a:r>
            <a:endParaRPr lang="de-CH" sz="1050" dirty="0"/>
          </a:p>
        </p:txBody>
      </p:sp>
    </p:spTree>
    <p:extLst>
      <p:ext uri="{BB962C8B-B14F-4D97-AF65-F5344CB8AC3E}">
        <p14:creationId xmlns:p14="http://schemas.microsoft.com/office/powerpoint/2010/main" val="1859324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r="1675"/>
          <a:stretch/>
        </p:blipFill>
        <p:spPr>
          <a:xfrm>
            <a:off x="1217667" y="1444291"/>
            <a:ext cx="6852680" cy="4935274"/>
          </a:xfrm>
          <a:prstGeom prst="rect">
            <a:avLst/>
          </a:prstGeom>
        </p:spPr>
      </p:pic>
      <p:pic>
        <p:nvPicPr>
          <p:cNvPr id="12" name="Grafik 11"/>
          <p:cNvPicPr>
            <a:picLocks noChangeAspect="1"/>
          </p:cNvPicPr>
          <p:nvPr/>
        </p:nvPicPr>
        <p:blipFill rotWithShape="1">
          <a:blip r:embed="rId4"/>
          <a:srcRect l="39116" r="33242"/>
          <a:stretch/>
        </p:blipFill>
        <p:spPr>
          <a:xfrm>
            <a:off x="3889656" y="36739"/>
            <a:ext cx="1508703" cy="654195"/>
          </a:xfrm>
          <a:prstGeom prst="rect">
            <a:avLst/>
          </a:prstGeom>
        </p:spPr>
      </p:pic>
      <p:pic>
        <p:nvPicPr>
          <p:cNvPr id="13" name="Grafik 12"/>
          <p:cNvPicPr>
            <a:picLocks noChangeAspect="1"/>
          </p:cNvPicPr>
          <p:nvPr/>
        </p:nvPicPr>
        <p:blipFill rotWithShape="1">
          <a:blip r:embed="rId4"/>
          <a:srcRect l="74272"/>
          <a:stretch/>
        </p:blipFill>
        <p:spPr>
          <a:xfrm>
            <a:off x="7520943" y="36739"/>
            <a:ext cx="1404237" cy="654195"/>
          </a:xfrm>
          <a:prstGeom prst="rect">
            <a:avLst/>
          </a:prstGeom>
        </p:spPr>
      </p:pic>
      <p:pic>
        <p:nvPicPr>
          <p:cNvPr id="14" name="Grafik 13"/>
          <p:cNvPicPr>
            <a:picLocks noChangeAspect="1"/>
          </p:cNvPicPr>
          <p:nvPr/>
        </p:nvPicPr>
        <p:blipFill rotWithShape="1">
          <a:blip r:embed="rId4"/>
          <a:srcRect r="69684"/>
          <a:stretch/>
        </p:blipFill>
        <p:spPr>
          <a:xfrm>
            <a:off x="160469" y="36738"/>
            <a:ext cx="1654633" cy="654196"/>
          </a:xfrm>
          <a:prstGeom prst="rect">
            <a:avLst/>
          </a:prstGeom>
        </p:spPr>
      </p:pic>
      <p:cxnSp>
        <p:nvCxnSpPr>
          <p:cNvPr id="15" name="Gerader Verbinder 14"/>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ZoneTexte 1"/>
          <p:cNvSpPr txBox="1"/>
          <p:nvPr/>
        </p:nvSpPr>
        <p:spPr>
          <a:xfrm>
            <a:off x="151859" y="955836"/>
            <a:ext cx="3196005" cy="369332"/>
          </a:xfrm>
          <a:prstGeom prst="rect">
            <a:avLst/>
          </a:prstGeom>
          <a:noFill/>
        </p:spPr>
        <p:txBody>
          <a:bodyPr wrap="square" rtlCol="0">
            <a:spAutoFit/>
          </a:bodyPr>
          <a:lstStyle/>
          <a:p>
            <a:r>
              <a:rPr lang="en-US" dirty="0">
                <a:latin typeface="Calibri Light" panose="020F0302020204030204" pitchFamily="34" charset="0"/>
              </a:rPr>
              <a:t>Immune-related adverse </a:t>
            </a:r>
            <a:r>
              <a:rPr lang="en-US" dirty="0" smtClean="0">
                <a:latin typeface="Calibri Light" panose="020F0302020204030204" pitchFamily="34" charset="0"/>
              </a:rPr>
              <a:t>events</a:t>
            </a:r>
            <a:endParaRPr lang="en-US" dirty="0">
              <a:latin typeface="Calibri Light" panose="020F0302020204030204" pitchFamily="34" charset="0"/>
            </a:endParaRPr>
          </a:p>
        </p:txBody>
      </p:sp>
      <p:sp>
        <p:nvSpPr>
          <p:cNvPr id="17" name="Rechteck 16"/>
          <p:cNvSpPr/>
          <p:nvPr/>
        </p:nvSpPr>
        <p:spPr>
          <a:xfrm>
            <a:off x="6302988" y="6525344"/>
            <a:ext cx="2841012" cy="253916"/>
          </a:xfrm>
          <a:prstGeom prst="rect">
            <a:avLst/>
          </a:prstGeom>
        </p:spPr>
        <p:txBody>
          <a:bodyPr wrap="square">
            <a:spAutoFit/>
          </a:bodyPr>
          <a:lstStyle/>
          <a:p>
            <a:r>
              <a:rPr lang="en-US" sz="1050" dirty="0" err="1" smtClean="0"/>
              <a:t>Brigden</a:t>
            </a:r>
            <a:r>
              <a:rPr lang="en-US" sz="1050" dirty="0"/>
              <a:t> M et al. </a:t>
            </a:r>
            <a:r>
              <a:rPr lang="en-US" sz="1050" dirty="0" smtClean="0"/>
              <a:t>OE. Vol. </a:t>
            </a:r>
            <a:r>
              <a:rPr lang="en-US" sz="1050" dirty="0"/>
              <a:t>15, NO. 3, august 2016.</a:t>
            </a:r>
            <a:endParaRPr lang="de-CH" sz="2800" dirty="0"/>
          </a:p>
        </p:txBody>
      </p:sp>
    </p:spTree>
    <p:extLst>
      <p:ext uri="{BB962C8B-B14F-4D97-AF65-F5344CB8AC3E}">
        <p14:creationId xmlns:p14="http://schemas.microsoft.com/office/powerpoint/2010/main" val="976551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780928"/>
            <a:ext cx="8352928" cy="1015663"/>
          </a:xfrm>
          <a:prstGeom prst="rect">
            <a:avLst/>
          </a:prstGeom>
          <a:noFill/>
        </p:spPr>
        <p:txBody>
          <a:bodyPr wrap="square" rtlCol="0">
            <a:spAutoFit/>
          </a:bodyPr>
          <a:lstStyle/>
          <a:p>
            <a:pPr algn="just"/>
            <a:r>
              <a:rPr lang="en-US" sz="2000" dirty="0" smtClean="0">
                <a:latin typeface="Calibri Light" panose="020F0302020204030204" pitchFamily="34" charset="0"/>
              </a:rPr>
              <a:t>To compare hepatic immune-related adverse </a:t>
            </a:r>
            <a:r>
              <a:rPr lang="en-US" sz="2000" dirty="0">
                <a:latin typeface="Calibri Light" panose="020F0302020204030204" pitchFamily="34" charset="0"/>
              </a:rPr>
              <a:t>events (IRAEs) associated with </a:t>
            </a:r>
            <a:r>
              <a:rPr lang="en-US" sz="2000" dirty="0" smtClean="0">
                <a:latin typeface="Calibri Light" panose="020F0302020204030204" pitchFamily="34" charset="0"/>
              </a:rPr>
              <a:t>anti-programmed cell death protein 1 (PD-1)/PD-ligand 1 (PD-L1) and anti-cytotoxic T lymphocytes antigen 4 (CTLA-4) monoclonal antibodies (</a:t>
            </a:r>
            <a:r>
              <a:rPr lang="en-US" sz="2000" dirty="0" err="1" smtClean="0">
                <a:latin typeface="Calibri Light" panose="020F0302020204030204" pitchFamily="34" charset="0"/>
              </a:rPr>
              <a:t>mAbs</a:t>
            </a:r>
            <a:r>
              <a:rPr lang="en-US" sz="2000" dirty="0" smtClean="0">
                <a:latin typeface="Calibri Light" panose="020F0302020204030204" pitchFamily="34" charset="0"/>
              </a:rPr>
              <a:t>).</a:t>
            </a:r>
            <a:endParaRPr lang="en-US" sz="2000" dirty="0">
              <a:latin typeface="Calibri Light" panose="020F0302020204030204" pitchFamily="34" charset="0"/>
            </a:endParaRPr>
          </a:p>
        </p:txBody>
      </p:sp>
      <p:pic>
        <p:nvPicPr>
          <p:cNvPr id="3" name="Grafik 2"/>
          <p:cNvPicPr>
            <a:picLocks noChangeAspect="1"/>
          </p:cNvPicPr>
          <p:nvPr/>
        </p:nvPicPr>
        <p:blipFill rotWithShape="1">
          <a:blip r:embed="rId3"/>
          <a:srcRect l="39116" r="33242"/>
          <a:stretch/>
        </p:blipFill>
        <p:spPr>
          <a:xfrm>
            <a:off x="3889656" y="36739"/>
            <a:ext cx="1508703" cy="654195"/>
          </a:xfrm>
          <a:prstGeom prst="rect">
            <a:avLst/>
          </a:prstGeom>
        </p:spPr>
      </p:pic>
      <p:pic>
        <p:nvPicPr>
          <p:cNvPr id="4" name="Grafik 3"/>
          <p:cNvPicPr>
            <a:picLocks noChangeAspect="1"/>
          </p:cNvPicPr>
          <p:nvPr/>
        </p:nvPicPr>
        <p:blipFill rotWithShape="1">
          <a:blip r:embed="rId3"/>
          <a:srcRect l="74272"/>
          <a:stretch/>
        </p:blipFill>
        <p:spPr>
          <a:xfrm>
            <a:off x="7520943" y="36739"/>
            <a:ext cx="1404237" cy="654195"/>
          </a:xfrm>
          <a:prstGeom prst="rect">
            <a:avLst/>
          </a:prstGeom>
        </p:spPr>
      </p:pic>
      <p:pic>
        <p:nvPicPr>
          <p:cNvPr id="5" name="Grafik 4"/>
          <p:cNvPicPr>
            <a:picLocks noChangeAspect="1"/>
          </p:cNvPicPr>
          <p:nvPr/>
        </p:nvPicPr>
        <p:blipFill rotWithShape="1">
          <a:blip r:embed="rId3"/>
          <a:srcRect r="69684"/>
          <a:stretch/>
        </p:blipFill>
        <p:spPr>
          <a:xfrm>
            <a:off x="160469" y="36738"/>
            <a:ext cx="1654633" cy="654196"/>
          </a:xfrm>
          <a:prstGeom prst="rect">
            <a:avLst/>
          </a:prstGeom>
        </p:spPr>
      </p:pic>
      <p:cxnSp>
        <p:nvCxnSpPr>
          <p:cNvPr id="6" name="Gerader Verbinder 5"/>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1"/>
          <p:cNvSpPr txBox="1"/>
          <p:nvPr/>
        </p:nvSpPr>
        <p:spPr>
          <a:xfrm>
            <a:off x="323528" y="13602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Aim of the study</a:t>
            </a:r>
          </a:p>
        </p:txBody>
      </p:sp>
    </p:spTree>
    <p:extLst>
      <p:ext uri="{BB962C8B-B14F-4D97-AF65-F5344CB8AC3E}">
        <p14:creationId xmlns:p14="http://schemas.microsoft.com/office/powerpoint/2010/main" val="3805266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2132856"/>
            <a:ext cx="8496944" cy="4124206"/>
          </a:xfrm>
          <a:prstGeom prst="rect">
            <a:avLst/>
          </a:prstGeom>
          <a:noFill/>
        </p:spPr>
        <p:txBody>
          <a:bodyPr wrap="square" rtlCol="0">
            <a:spAutoFit/>
          </a:bodyPr>
          <a:lstStyle/>
          <a:p>
            <a:r>
              <a:rPr lang="en-US" u="sng" dirty="0" smtClean="0">
                <a:latin typeface="Calibri Light" panose="020F0302020204030204" pitchFamily="34" charset="0"/>
              </a:rPr>
              <a:t>Design</a:t>
            </a:r>
            <a:r>
              <a:rPr lang="en-US" dirty="0" smtClean="0">
                <a:latin typeface="Calibri Light" panose="020F0302020204030204" pitchFamily="34" charset="0"/>
              </a:rPr>
              <a:t>: </a:t>
            </a:r>
          </a:p>
          <a:p>
            <a:pPr marL="742950" lvl="1" indent="-285750">
              <a:buFont typeface="Arial" panose="020B0604020202020204" pitchFamily="34" charset="0"/>
              <a:buChar char="•"/>
            </a:pPr>
            <a:r>
              <a:rPr lang="en-US" sz="1600" dirty="0" smtClean="0">
                <a:latin typeface="Calibri Light" panose="020F0302020204030204" pitchFamily="34" charset="0"/>
              </a:rPr>
              <a:t>Prospective study</a:t>
            </a:r>
          </a:p>
          <a:p>
            <a:pPr lvl="1"/>
            <a:endParaRPr lang="en-US" sz="1000" dirty="0" smtClean="0">
              <a:latin typeface="Calibri Light" panose="020F0302020204030204" pitchFamily="34" charset="0"/>
            </a:endParaRPr>
          </a:p>
          <a:p>
            <a:r>
              <a:rPr lang="en-US" u="sng" dirty="0" smtClean="0">
                <a:latin typeface="Calibri Light" panose="020F0302020204030204" pitchFamily="34" charset="0"/>
              </a:rPr>
              <a:t>Setting</a:t>
            </a:r>
            <a:r>
              <a:rPr lang="en-US" dirty="0" smtClean="0">
                <a:latin typeface="Calibri Light" panose="020F0302020204030204" pitchFamily="34" charset="0"/>
              </a:rPr>
              <a:t>: </a:t>
            </a:r>
          </a:p>
          <a:p>
            <a:pPr marL="742950" lvl="1" indent="-285750">
              <a:buFont typeface="Arial" panose="020B0604020202020204" pitchFamily="34" charset="0"/>
              <a:buChar char="•"/>
            </a:pPr>
            <a:r>
              <a:rPr lang="en-US" sz="1600" dirty="0" smtClean="0">
                <a:latin typeface="Calibri Light" panose="020F0302020204030204" pitchFamily="34" charset="0"/>
              </a:rPr>
              <a:t>Pharmacovigilance register focused </a:t>
            </a:r>
            <a:r>
              <a:rPr lang="en-US" sz="1600" dirty="0">
                <a:latin typeface="Calibri Light" panose="020F0302020204030204" pitchFamily="34" charset="0"/>
              </a:rPr>
              <a:t>on the adverse events of anti-PD-1, anti-PD-L1 and </a:t>
            </a:r>
            <a:r>
              <a:rPr lang="en-US" sz="1600" dirty="0" smtClean="0">
                <a:latin typeface="Calibri Light" panose="020F0302020204030204" pitchFamily="34" charset="0"/>
              </a:rPr>
              <a:t>anti-CTLA-4 </a:t>
            </a:r>
            <a:r>
              <a:rPr lang="en-US" sz="1600" dirty="0" smtClean="0">
                <a:latin typeface="Calibri Light" panose="020F0302020204030204" pitchFamily="34" charset="0"/>
              </a:rPr>
              <a:t>immunotherapy</a:t>
            </a:r>
          </a:p>
          <a:p>
            <a:endParaRPr lang="en-US" sz="1000" u="sng" dirty="0" smtClean="0">
              <a:latin typeface="Calibri Light" panose="020F0302020204030204" pitchFamily="34" charset="0"/>
            </a:endParaRPr>
          </a:p>
          <a:p>
            <a:r>
              <a:rPr lang="en-US" u="sng" dirty="0" smtClean="0">
                <a:latin typeface="Calibri Light" panose="020F0302020204030204" pitchFamily="34" charset="0"/>
              </a:rPr>
              <a:t>Outcomes</a:t>
            </a:r>
            <a:r>
              <a:rPr lang="en-US" dirty="0" smtClean="0">
                <a:latin typeface="Calibri Light" panose="020F0302020204030204" pitchFamily="34" charset="0"/>
              </a:rPr>
              <a:t>: </a:t>
            </a:r>
          </a:p>
          <a:p>
            <a:pPr marL="742950" lvl="1" indent="-285750">
              <a:buFont typeface="Arial" panose="020B0604020202020204" pitchFamily="34" charset="0"/>
              <a:buChar char="•"/>
            </a:pPr>
            <a:r>
              <a:rPr lang="en-US" sz="1600" dirty="0" smtClean="0">
                <a:latin typeface="Calibri Light" panose="020F0302020204030204" pitchFamily="34" charset="0"/>
              </a:rPr>
              <a:t>To </a:t>
            </a:r>
            <a:r>
              <a:rPr lang="en-US" sz="1600" dirty="0">
                <a:latin typeface="Calibri Light" panose="020F0302020204030204" pitchFamily="34" charset="0"/>
              </a:rPr>
              <a:t>propose a comprehensive clinical and pathological description of the hepatic IRAEs associated with </a:t>
            </a:r>
            <a:r>
              <a:rPr lang="en-US" sz="1600" dirty="0" smtClean="0">
                <a:latin typeface="Calibri Light" panose="020F0302020204030204" pitchFamily="34" charset="0"/>
              </a:rPr>
              <a:t>ICIs</a:t>
            </a:r>
          </a:p>
          <a:p>
            <a:pPr marL="742950" lvl="1" indent="-285750">
              <a:buFont typeface="Arial" panose="020B0604020202020204" pitchFamily="34" charset="0"/>
              <a:buChar char="•"/>
            </a:pPr>
            <a:r>
              <a:rPr lang="en-US" sz="1600" dirty="0" smtClean="0">
                <a:latin typeface="Calibri Light" panose="020F0302020204030204" pitchFamily="34" charset="0"/>
              </a:rPr>
              <a:t>To compare the patterns </a:t>
            </a:r>
            <a:r>
              <a:rPr lang="en-US" sz="1600" dirty="0">
                <a:latin typeface="Calibri Light" panose="020F0302020204030204" pitchFamily="34" charset="0"/>
              </a:rPr>
              <a:t>observed with anti-PD-1/PD-L1 and anti-CTLA-4 treatments</a:t>
            </a:r>
            <a:endParaRPr lang="en-US" sz="1600" u="sng" dirty="0">
              <a:latin typeface="Calibri Light" panose="020F0302020204030204" pitchFamily="34" charset="0"/>
            </a:endParaRPr>
          </a:p>
          <a:p>
            <a:endParaRPr lang="en-US" sz="1000" u="sng" dirty="0" smtClean="0">
              <a:latin typeface="Calibri Light" panose="020F0302020204030204" pitchFamily="34" charset="0"/>
            </a:endParaRPr>
          </a:p>
          <a:p>
            <a:r>
              <a:rPr lang="en-US" u="sng" dirty="0" smtClean="0">
                <a:latin typeface="Calibri Light" panose="020F0302020204030204" pitchFamily="34" charset="0"/>
              </a:rPr>
              <a:t>Patients</a:t>
            </a:r>
            <a:r>
              <a:rPr lang="en-US" dirty="0" smtClean="0">
                <a:latin typeface="Calibri Light" panose="020F0302020204030204" pitchFamily="34" charset="0"/>
              </a:rPr>
              <a:t>: </a:t>
            </a:r>
            <a:endParaRPr lang="en-US" sz="800" dirty="0" smtClean="0">
              <a:latin typeface="Calibri Light" panose="020F0302020204030204" pitchFamily="34" charset="0"/>
            </a:endParaRPr>
          </a:p>
          <a:p>
            <a:pPr marL="742950" lvl="1" indent="-285750">
              <a:buFont typeface="Arial" panose="020B0604020202020204" pitchFamily="34" charset="0"/>
              <a:buChar char="•"/>
            </a:pPr>
            <a:r>
              <a:rPr lang="en-US" sz="1600" dirty="0" smtClean="0">
                <a:latin typeface="Calibri Light" panose="020F0302020204030204" pitchFamily="34" charset="0"/>
              </a:rPr>
              <a:t>All patients treated with ICIs for metastatic cancer who developed grade ≥3 hepatitis </a:t>
            </a:r>
            <a:r>
              <a:rPr lang="en-US" sz="1600" dirty="0">
                <a:latin typeface="Calibri Light" panose="020F0302020204030204" pitchFamily="34" charset="0"/>
              </a:rPr>
              <a:t>(cytolysis and/or </a:t>
            </a:r>
            <a:r>
              <a:rPr lang="en-US" sz="1600" dirty="0" err="1">
                <a:latin typeface="Calibri Light" panose="020F0302020204030204" pitchFamily="34" charset="0"/>
              </a:rPr>
              <a:t>cholestatsis</a:t>
            </a:r>
            <a:r>
              <a:rPr lang="en-US" sz="1600" dirty="0">
                <a:latin typeface="Calibri Light" panose="020F0302020204030204" pitchFamily="34" charset="0"/>
              </a:rPr>
              <a:t> &gt;5x, </a:t>
            </a:r>
            <a:r>
              <a:rPr lang="en-US" sz="1600" dirty="0" err="1">
                <a:latin typeface="Calibri Light" panose="020F0302020204030204" pitchFamily="34" charset="0"/>
              </a:rPr>
              <a:t>bilirubine</a:t>
            </a:r>
            <a:r>
              <a:rPr lang="en-US" sz="1600" dirty="0">
                <a:latin typeface="Calibri Light" panose="020F0302020204030204" pitchFamily="34" charset="0"/>
              </a:rPr>
              <a:t> &gt;3x </a:t>
            </a:r>
            <a:r>
              <a:rPr lang="en-US" sz="1600" dirty="0" smtClean="0">
                <a:latin typeface="Calibri Light" panose="020F0302020204030204" pitchFamily="34" charset="0"/>
              </a:rPr>
              <a:t>ULN) </a:t>
            </a:r>
            <a:r>
              <a:rPr lang="en-US" sz="1600" dirty="0" smtClean="0">
                <a:latin typeface="Calibri Light" panose="020F0302020204030204" pitchFamily="34" charset="0"/>
              </a:rPr>
              <a:t>and </a:t>
            </a:r>
            <a:r>
              <a:rPr lang="en-US" sz="1600" dirty="0" smtClean="0">
                <a:latin typeface="Calibri Light" panose="020F0302020204030204" pitchFamily="34" charset="0"/>
              </a:rPr>
              <a:t>who were referred to the </a:t>
            </a:r>
            <a:r>
              <a:rPr lang="en-US" sz="1600" dirty="0" smtClean="0">
                <a:latin typeface="Calibri Light" panose="020F0302020204030204" pitchFamily="34" charset="0"/>
              </a:rPr>
              <a:t>Liver </a:t>
            </a:r>
            <a:r>
              <a:rPr lang="en-US" sz="1600" dirty="0" smtClean="0">
                <a:latin typeface="Calibri Light" panose="020F0302020204030204" pitchFamily="34" charset="0"/>
              </a:rPr>
              <a:t>Center, Hospital Paul </a:t>
            </a:r>
            <a:r>
              <a:rPr lang="en-US" sz="1600" dirty="0" err="1" smtClean="0">
                <a:latin typeface="Calibri Light" panose="020F0302020204030204" pitchFamily="34" charset="0"/>
              </a:rPr>
              <a:t>Brousse</a:t>
            </a:r>
            <a:r>
              <a:rPr lang="en-US" sz="1600" dirty="0" smtClean="0">
                <a:latin typeface="Calibri Light" panose="020F0302020204030204" pitchFamily="34" charset="0"/>
              </a:rPr>
              <a:t>, Villejuif</a:t>
            </a:r>
            <a:r>
              <a:rPr lang="en-US" sz="1600" dirty="0" smtClean="0">
                <a:latin typeface="Calibri Light" panose="020F0302020204030204" pitchFamily="34" charset="0"/>
              </a:rPr>
              <a:t>, </a:t>
            </a:r>
            <a:r>
              <a:rPr lang="en-US" sz="1600" dirty="0" smtClean="0">
                <a:latin typeface="Calibri Light" panose="020F0302020204030204" pitchFamily="34" charset="0"/>
              </a:rPr>
              <a:t>France</a:t>
            </a:r>
            <a:endParaRPr lang="en-US" sz="1600" dirty="0">
              <a:latin typeface="Calibri Light" panose="020F0302020204030204" pitchFamily="34" charset="0"/>
            </a:endParaRPr>
          </a:p>
          <a:p>
            <a:pPr marL="742950" lvl="1" indent="-285750">
              <a:buFont typeface="Arial" panose="020B0604020202020204" pitchFamily="34" charset="0"/>
              <a:buChar char="•"/>
            </a:pPr>
            <a:r>
              <a:rPr lang="en-US" sz="1600" dirty="0" smtClean="0">
                <a:latin typeface="Calibri Light" panose="020F0302020204030204" pitchFamily="34" charset="0"/>
              </a:rPr>
              <a:t>All referred patients underwent extensive </a:t>
            </a:r>
            <a:r>
              <a:rPr lang="en-US" sz="1600" dirty="0" err="1" smtClean="0">
                <a:latin typeface="Calibri Light" panose="020F0302020204030204" pitchFamily="34" charset="0"/>
              </a:rPr>
              <a:t>hepatological</a:t>
            </a:r>
            <a:r>
              <a:rPr lang="en-US" sz="1600" dirty="0" smtClean="0">
                <a:latin typeface="Calibri Light" panose="020F0302020204030204" pitchFamily="34" charset="0"/>
              </a:rPr>
              <a:t> work-up and a </a:t>
            </a:r>
            <a:r>
              <a:rPr lang="en-US" sz="1600" dirty="0">
                <a:latin typeface="Calibri Light" panose="020F0302020204030204" pitchFamily="34" charset="0"/>
              </a:rPr>
              <a:t>liver </a:t>
            </a:r>
            <a:r>
              <a:rPr lang="en-US" sz="1600" dirty="0" smtClean="0">
                <a:latin typeface="Calibri Light" panose="020F0302020204030204" pitchFamily="34" charset="0"/>
              </a:rPr>
              <a:t>biopsy</a:t>
            </a:r>
          </a:p>
        </p:txBody>
      </p:sp>
      <p:pic>
        <p:nvPicPr>
          <p:cNvPr id="12" name="Grafik 11"/>
          <p:cNvPicPr>
            <a:picLocks noChangeAspect="1"/>
          </p:cNvPicPr>
          <p:nvPr/>
        </p:nvPicPr>
        <p:blipFill rotWithShape="1">
          <a:blip r:embed="rId3"/>
          <a:srcRect l="39116" r="33242"/>
          <a:stretch/>
        </p:blipFill>
        <p:spPr>
          <a:xfrm>
            <a:off x="3889656" y="36739"/>
            <a:ext cx="1508703" cy="654195"/>
          </a:xfrm>
          <a:prstGeom prst="rect">
            <a:avLst/>
          </a:prstGeom>
        </p:spPr>
      </p:pic>
      <p:pic>
        <p:nvPicPr>
          <p:cNvPr id="13" name="Grafik 12"/>
          <p:cNvPicPr>
            <a:picLocks noChangeAspect="1"/>
          </p:cNvPicPr>
          <p:nvPr/>
        </p:nvPicPr>
        <p:blipFill rotWithShape="1">
          <a:blip r:embed="rId3"/>
          <a:srcRect l="74272"/>
          <a:stretch/>
        </p:blipFill>
        <p:spPr>
          <a:xfrm>
            <a:off x="7520943" y="36739"/>
            <a:ext cx="1404237" cy="654195"/>
          </a:xfrm>
          <a:prstGeom prst="rect">
            <a:avLst/>
          </a:prstGeom>
        </p:spPr>
      </p:pic>
      <p:pic>
        <p:nvPicPr>
          <p:cNvPr id="14" name="Grafik 13"/>
          <p:cNvPicPr>
            <a:picLocks noChangeAspect="1"/>
          </p:cNvPicPr>
          <p:nvPr/>
        </p:nvPicPr>
        <p:blipFill rotWithShape="1">
          <a:blip r:embed="rId3"/>
          <a:srcRect r="69684"/>
          <a:stretch/>
        </p:blipFill>
        <p:spPr>
          <a:xfrm>
            <a:off x="160469" y="36738"/>
            <a:ext cx="1654633" cy="654196"/>
          </a:xfrm>
          <a:prstGeom prst="rect">
            <a:avLst/>
          </a:prstGeom>
        </p:spPr>
      </p:pic>
      <p:cxnSp>
        <p:nvCxnSpPr>
          <p:cNvPr id="15" name="Gerader Verbinder 14"/>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ZoneTexte 1"/>
          <p:cNvSpPr txBox="1"/>
          <p:nvPr/>
        </p:nvSpPr>
        <p:spPr>
          <a:xfrm>
            <a:off x="323528" y="1360201"/>
            <a:ext cx="8496944" cy="461665"/>
          </a:xfrm>
          <a:prstGeom prst="rect">
            <a:avLst/>
          </a:prstGeom>
          <a:noFill/>
        </p:spPr>
        <p:txBody>
          <a:bodyPr wrap="square" rtlCol="0">
            <a:spAutoFit/>
          </a:bodyPr>
          <a:lstStyle/>
          <a:p>
            <a:r>
              <a:rPr lang="en-US" sz="2400" b="1" dirty="0" smtClean="0">
                <a:latin typeface="Calibri Light" panose="020F0302020204030204" pitchFamily="34" charset="0"/>
              </a:rPr>
              <a:t>Material and Methods</a:t>
            </a:r>
          </a:p>
        </p:txBody>
      </p:sp>
    </p:spTree>
    <p:extLst>
      <p:ext uri="{BB962C8B-B14F-4D97-AF65-F5344CB8AC3E}">
        <p14:creationId xmlns:p14="http://schemas.microsoft.com/office/powerpoint/2010/main" val="2341497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5" y="1196752"/>
            <a:ext cx="8352929" cy="5324535"/>
          </a:xfrm>
          <a:prstGeom prst="rect">
            <a:avLst/>
          </a:prstGeom>
          <a:noFill/>
        </p:spPr>
        <p:txBody>
          <a:bodyPr wrap="square" rtlCol="0">
            <a:spAutoFit/>
          </a:bodyPr>
          <a:lstStyle/>
          <a:p>
            <a:r>
              <a:rPr lang="en-US" u="sng" dirty="0" smtClean="0">
                <a:latin typeface="Calibri Light" panose="020F0302020204030204" pitchFamily="34" charset="0"/>
              </a:rPr>
              <a:t>ICIs </a:t>
            </a:r>
            <a:r>
              <a:rPr lang="en-US" u="sng" dirty="0">
                <a:latin typeface="Calibri Light" panose="020F0302020204030204" pitchFamily="34" charset="0"/>
              </a:rPr>
              <a:t>therapy</a:t>
            </a:r>
            <a:r>
              <a:rPr lang="en-US" dirty="0">
                <a:latin typeface="Calibri Light" panose="020F0302020204030204" pitchFamily="34" charset="0"/>
              </a:rPr>
              <a:t>: </a:t>
            </a:r>
            <a:endParaRPr lang="en-US" dirty="0" smtClean="0">
              <a:latin typeface="Calibri Light" panose="020F0302020204030204" pitchFamily="34" charset="0"/>
            </a:endParaRPr>
          </a:p>
          <a:p>
            <a:endParaRPr lang="en-US" sz="600" dirty="0">
              <a:latin typeface="Calibri Light" panose="020F0302020204030204" pitchFamily="34" charset="0"/>
            </a:endParaRPr>
          </a:p>
          <a:p>
            <a:pPr marL="800100" lvl="1" indent="-342900">
              <a:buFont typeface="+mj-lt"/>
              <a:buAutoNum type="arabicPeriod"/>
            </a:pPr>
            <a:r>
              <a:rPr lang="en-US" sz="1600" dirty="0">
                <a:latin typeface="Calibri Light" panose="020F0302020204030204" pitchFamily="34" charset="0"/>
              </a:rPr>
              <a:t>Anti-PD-1 (</a:t>
            </a:r>
            <a:r>
              <a:rPr lang="en-US" sz="1600" dirty="0" err="1">
                <a:latin typeface="Calibri Light" panose="020F0302020204030204" pitchFamily="34" charset="0"/>
              </a:rPr>
              <a:t>nivolumab</a:t>
            </a:r>
            <a:r>
              <a:rPr lang="en-US" sz="1600" dirty="0">
                <a:latin typeface="Calibri Light" panose="020F0302020204030204" pitchFamily="34" charset="0"/>
              </a:rPr>
              <a:t>) + anti-CTLA-4 (</a:t>
            </a:r>
            <a:r>
              <a:rPr lang="en-US" sz="1600" dirty="0" err="1">
                <a:latin typeface="Calibri Light" panose="020F0302020204030204" pitchFamily="34" charset="0"/>
              </a:rPr>
              <a:t>ipilimumab</a:t>
            </a:r>
            <a:r>
              <a:rPr lang="en-US" sz="1600" dirty="0" smtClean="0">
                <a:latin typeface="Calibri Light" panose="020F0302020204030204" pitchFamily="34" charset="0"/>
              </a:rPr>
              <a:t>) </a:t>
            </a:r>
            <a:r>
              <a:rPr lang="en-US" sz="1600" dirty="0">
                <a:latin typeface="Calibri Light" panose="020F0302020204030204" pitchFamily="34" charset="0"/>
              </a:rPr>
              <a:t>every 3 weeks (4x), followed by </a:t>
            </a:r>
            <a:r>
              <a:rPr lang="en-US" sz="1600" dirty="0" err="1">
                <a:latin typeface="Calibri Light" panose="020F0302020204030204" pitchFamily="34" charset="0"/>
              </a:rPr>
              <a:t>nivolumab</a:t>
            </a:r>
            <a:r>
              <a:rPr lang="en-US" sz="1600" dirty="0">
                <a:latin typeface="Calibri Light" panose="020F0302020204030204" pitchFamily="34" charset="0"/>
              </a:rPr>
              <a:t> every 2 weeks</a:t>
            </a:r>
          </a:p>
          <a:p>
            <a:pPr marL="800100" lvl="1" indent="-342900">
              <a:buFont typeface="+mj-lt"/>
              <a:buAutoNum type="arabicPeriod"/>
            </a:pPr>
            <a:r>
              <a:rPr lang="en-US" sz="1600" dirty="0">
                <a:latin typeface="Calibri Light" panose="020F0302020204030204" pitchFamily="34" charset="0"/>
              </a:rPr>
              <a:t>Anti-CTLA-4 (</a:t>
            </a:r>
            <a:r>
              <a:rPr lang="en-US" sz="1600" dirty="0" err="1">
                <a:latin typeface="Calibri Light" panose="020F0302020204030204" pitchFamily="34" charset="0"/>
              </a:rPr>
              <a:t>ipilimumab</a:t>
            </a:r>
            <a:r>
              <a:rPr lang="en-US" sz="1600" dirty="0">
                <a:latin typeface="Calibri Light" panose="020F0302020204030204" pitchFamily="34" charset="0"/>
              </a:rPr>
              <a:t>) </a:t>
            </a:r>
            <a:r>
              <a:rPr lang="en-US" sz="1600" dirty="0" smtClean="0">
                <a:latin typeface="Calibri Light" panose="020F0302020204030204" pitchFamily="34" charset="0"/>
              </a:rPr>
              <a:t>every </a:t>
            </a:r>
            <a:r>
              <a:rPr lang="en-US" sz="1600" dirty="0">
                <a:latin typeface="Calibri Light" panose="020F0302020204030204" pitchFamily="34" charset="0"/>
              </a:rPr>
              <a:t>3 weeks (4x)</a:t>
            </a:r>
          </a:p>
          <a:p>
            <a:pPr marL="800100" lvl="1" indent="-342900">
              <a:buFont typeface="+mj-lt"/>
              <a:buAutoNum type="arabicPeriod"/>
            </a:pPr>
            <a:r>
              <a:rPr lang="en-US" sz="1600" dirty="0" smtClean="0">
                <a:latin typeface="Calibri Light" panose="020F0302020204030204" pitchFamily="34" charset="0"/>
              </a:rPr>
              <a:t>Anti-PD-1 (</a:t>
            </a:r>
            <a:r>
              <a:rPr lang="en-US" sz="1600" dirty="0" err="1">
                <a:latin typeface="Calibri Light" panose="020F0302020204030204" pitchFamily="34" charset="0"/>
              </a:rPr>
              <a:t>nivolumab</a:t>
            </a:r>
            <a:r>
              <a:rPr lang="en-US" sz="1600" dirty="0">
                <a:latin typeface="Calibri Light" panose="020F0302020204030204" pitchFamily="34" charset="0"/>
              </a:rPr>
              <a:t>) every 2 weeks</a:t>
            </a:r>
          </a:p>
          <a:p>
            <a:pPr marL="800100" lvl="1" indent="-342900">
              <a:buFont typeface="+mj-lt"/>
              <a:buAutoNum type="arabicPeriod"/>
            </a:pPr>
            <a:r>
              <a:rPr lang="en-US" sz="1600" dirty="0" smtClean="0">
                <a:latin typeface="Calibri Light" panose="020F0302020204030204" pitchFamily="34" charset="0"/>
              </a:rPr>
              <a:t>Anti-PD-1 (</a:t>
            </a:r>
            <a:r>
              <a:rPr lang="en-US" sz="1600" dirty="0" err="1">
                <a:latin typeface="Calibri Light" panose="020F0302020204030204" pitchFamily="34" charset="0"/>
              </a:rPr>
              <a:t>pembrolizumab</a:t>
            </a:r>
            <a:r>
              <a:rPr lang="en-US" sz="1600" dirty="0">
                <a:latin typeface="Calibri Light" panose="020F0302020204030204" pitchFamily="34" charset="0"/>
              </a:rPr>
              <a:t>) every 3 weeks</a:t>
            </a:r>
          </a:p>
          <a:p>
            <a:pPr marL="800100" lvl="1" indent="-342900">
              <a:buFont typeface="+mj-lt"/>
              <a:buAutoNum type="arabicPeriod"/>
            </a:pPr>
            <a:r>
              <a:rPr lang="en-US" sz="1600" dirty="0" smtClean="0">
                <a:latin typeface="Calibri Light" panose="020F0302020204030204" pitchFamily="34" charset="0"/>
              </a:rPr>
              <a:t>Anti-PD-L1 </a:t>
            </a:r>
            <a:r>
              <a:rPr lang="en-US" sz="1600" dirty="0">
                <a:latin typeface="Calibri Light" panose="020F0302020204030204" pitchFamily="34" charset="0"/>
              </a:rPr>
              <a:t>treatments (</a:t>
            </a:r>
            <a:r>
              <a:rPr lang="en-US" sz="1600" dirty="0" err="1">
                <a:latin typeface="Calibri Light" panose="020F0302020204030204" pitchFamily="34" charset="0"/>
              </a:rPr>
              <a:t>durvalumab</a:t>
            </a:r>
            <a:r>
              <a:rPr lang="en-US" sz="1600" dirty="0">
                <a:latin typeface="Calibri Light" panose="020F0302020204030204" pitchFamily="34" charset="0"/>
              </a:rPr>
              <a:t>) every 4 </a:t>
            </a:r>
            <a:r>
              <a:rPr lang="en-US" sz="1600" dirty="0" smtClean="0">
                <a:latin typeface="Calibri Light" panose="020F0302020204030204" pitchFamily="34" charset="0"/>
              </a:rPr>
              <a:t>weeks</a:t>
            </a:r>
          </a:p>
          <a:p>
            <a:endParaRPr lang="en-US" sz="1000" u="sng" dirty="0" smtClean="0">
              <a:latin typeface="Calibri Light" panose="020F0302020204030204" pitchFamily="34" charset="0"/>
            </a:endParaRPr>
          </a:p>
          <a:p>
            <a:r>
              <a:rPr lang="en-US" u="sng" dirty="0" smtClean="0">
                <a:latin typeface="Calibri Light" panose="020F0302020204030204" pitchFamily="34" charset="0"/>
              </a:rPr>
              <a:t>Histological evaluation</a:t>
            </a:r>
            <a:r>
              <a:rPr lang="en-US" dirty="0" smtClean="0">
                <a:latin typeface="Calibri Light" panose="020F0302020204030204" pitchFamily="34" charset="0"/>
              </a:rPr>
              <a:t>:</a:t>
            </a:r>
          </a:p>
          <a:p>
            <a:endParaRPr lang="en-US" sz="600" dirty="0" smtClean="0">
              <a:latin typeface="Calibri Light" panose="020F0302020204030204" pitchFamily="34" charset="0"/>
            </a:endParaRPr>
          </a:p>
          <a:p>
            <a:pPr marL="800100" lvl="1" indent="-342900">
              <a:buFont typeface="Arial" panose="020B0604020202020204" pitchFamily="34" charset="0"/>
              <a:buChar char="•"/>
            </a:pPr>
            <a:r>
              <a:rPr lang="en-US" sz="1600" dirty="0" smtClean="0">
                <a:latin typeface="Calibri Light" panose="020F0302020204030204" pitchFamily="34" charset="0"/>
              </a:rPr>
              <a:t>Histological features: portal </a:t>
            </a:r>
            <a:r>
              <a:rPr lang="en-US" sz="1600" dirty="0">
                <a:latin typeface="Calibri Light" panose="020F0302020204030204" pitchFamily="34" charset="0"/>
              </a:rPr>
              <a:t>fibrosis according to </a:t>
            </a:r>
            <a:r>
              <a:rPr lang="en-US" sz="1600" dirty="0" smtClean="0">
                <a:latin typeface="Calibri Light" panose="020F0302020204030204" pitchFamily="34" charset="0"/>
              </a:rPr>
              <a:t>the METAVIR </a:t>
            </a:r>
            <a:r>
              <a:rPr lang="en-US" sz="1600" dirty="0">
                <a:latin typeface="Calibri Light" panose="020F0302020204030204" pitchFamily="34" charset="0"/>
              </a:rPr>
              <a:t>classification (</a:t>
            </a:r>
            <a:r>
              <a:rPr lang="en-US" sz="1600" dirty="0" smtClean="0">
                <a:latin typeface="Calibri Light" panose="020F0302020204030204" pitchFamily="34" charset="0"/>
              </a:rPr>
              <a:t>F0–F4), portal </a:t>
            </a:r>
            <a:r>
              <a:rPr lang="en-US" sz="1600" dirty="0">
                <a:latin typeface="Calibri Light" panose="020F0302020204030204" pitchFamily="34" charset="0"/>
              </a:rPr>
              <a:t>inflammation (0–3</a:t>
            </a:r>
            <a:r>
              <a:rPr lang="en-US" sz="1600" dirty="0" smtClean="0">
                <a:latin typeface="Calibri Light" panose="020F0302020204030204" pitchFamily="34" charset="0"/>
              </a:rPr>
              <a:t>), interface </a:t>
            </a:r>
            <a:r>
              <a:rPr lang="en-US" sz="1600" dirty="0">
                <a:latin typeface="Calibri Light" panose="020F0302020204030204" pitchFamily="34" charset="0"/>
              </a:rPr>
              <a:t>hepatitis according to the METAVIR classification (</a:t>
            </a:r>
            <a:r>
              <a:rPr lang="en-US" sz="1600" dirty="0" smtClean="0">
                <a:latin typeface="Calibri Light" panose="020F0302020204030204" pitchFamily="34" charset="0"/>
              </a:rPr>
              <a:t>0–3), lobular </a:t>
            </a:r>
            <a:r>
              <a:rPr lang="en-US" sz="1600" dirty="0">
                <a:latin typeface="Calibri Light" panose="020F0302020204030204" pitchFamily="34" charset="0"/>
              </a:rPr>
              <a:t>inflammation (</a:t>
            </a:r>
            <a:r>
              <a:rPr lang="en-US" sz="1600" dirty="0" smtClean="0">
                <a:latin typeface="Calibri Light" panose="020F0302020204030204" pitchFamily="34" charset="0"/>
              </a:rPr>
              <a:t>0–3), type </a:t>
            </a:r>
            <a:r>
              <a:rPr lang="en-US" sz="1600" dirty="0">
                <a:latin typeface="Calibri Light" panose="020F0302020204030204" pitchFamily="34" charset="0"/>
              </a:rPr>
              <a:t>of inflammatory </a:t>
            </a:r>
            <a:r>
              <a:rPr lang="en-US" sz="1600" dirty="0" smtClean="0">
                <a:latin typeface="Calibri Light" panose="020F0302020204030204" pitchFamily="34" charset="0"/>
              </a:rPr>
              <a:t>infiltrates, lobular </a:t>
            </a:r>
            <a:r>
              <a:rPr lang="en-US" sz="1600" dirty="0">
                <a:latin typeface="Calibri Light" panose="020F0302020204030204" pitchFamily="34" charset="0"/>
              </a:rPr>
              <a:t>necrosis (spotty or confluent, with percentage and </a:t>
            </a:r>
            <a:r>
              <a:rPr lang="en-US" sz="1600" dirty="0" smtClean="0">
                <a:latin typeface="Calibri Light" panose="020F0302020204030204" pitchFamily="34" charset="0"/>
              </a:rPr>
              <a:t>distribution), steatosis </a:t>
            </a:r>
            <a:r>
              <a:rPr lang="en-US" sz="1600" dirty="0">
                <a:latin typeface="Calibri Light" panose="020F0302020204030204" pitchFamily="34" charset="0"/>
              </a:rPr>
              <a:t>(percentage</a:t>
            </a:r>
            <a:r>
              <a:rPr lang="en-US" sz="1600" dirty="0" smtClean="0">
                <a:latin typeface="Calibri Light" panose="020F0302020204030204" pitchFamily="34" charset="0"/>
              </a:rPr>
              <a:t>)</a:t>
            </a:r>
          </a:p>
          <a:p>
            <a:pPr marL="800100" lvl="1" indent="-342900">
              <a:buFont typeface="Arial" panose="020B0604020202020204" pitchFamily="34" charset="0"/>
              <a:buChar char="•"/>
            </a:pPr>
            <a:r>
              <a:rPr lang="en-US" sz="1600" dirty="0" smtClean="0">
                <a:latin typeface="Calibri Light" panose="020F0302020204030204" pitchFamily="34" charset="0"/>
              </a:rPr>
              <a:t>Immunostaining </a:t>
            </a:r>
            <a:r>
              <a:rPr lang="en-US" sz="1600" dirty="0">
                <a:latin typeface="Calibri Light" panose="020F0302020204030204" pitchFamily="34" charset="0"/>
              </a:rPr>
              <a:t>for CD3, CD4, CD8, FOXP3, ETS-related </a:t>
            </a:r>
            <a:r>
              <a:rPr lang="en-US" sz="1600" dirty="0" smtClean="0">
                <a:latin typeface="Calibri Light" panose="020F0302020204030204" pitchFamily="34" charset="0"/>
              </a:rPr>
              <a:t>antigen (ERG</a:t>
            </a:r>
            <a:r>
              <a:rPr lang="en-US" sz="1600" dirty="0">
                <a:latin typeface="Calibri Light" panose="020F0302020204030204" pitchFamily="34" charset="0"/>
              </a:rPr>
              <a:t>), PD1, and PDL-1 was performed in an </a:t>
            </a:r>
            <a:r>
              <a:rPr lang="en-US" sz="1600" dirty="0" smtClean="0">
                <a:latin typeface="Calibri Light" panose="020F0302020204030204" pitchFamily="34" charset="0"/>
              </a:rPr>
              <a:t>automatic </a:t>
            </a:r>
            <a:r>
              <a:rPr lang="en-US" sz="1600" dirty="0" err="1" smtClean="0">
                <a:latin typeface="Calibri Light" panose="020F0302020204030204" pitchFamily="34" charset="0"/>
              </a:rPr>
              <a:t>immunostainer</a:t>
            </a:r>
            <a:r>
              <a:rPr lang="en-US" sz="1600" dirty="0" smtClean="0">
                <a:latin typeface="Calibri Light" panose="020F0302020204030204" pitchFamily="34" charset="0"/>
              </a:rPr>
              <a:t> </a:t>
            </a:r>
            <a:r>
              <a:rPr lang="en-US" sz="1600" dirty="0">
                <a:latin typeface="Calibri Light" panose="020F0302020204030204" pitchFamily="34" charset="0"/>
              </a:rPr>
              <a:t>(Bond III, LEICA, 92737 Nanterre, </a:t>
            </a:r>
            <a:r>
              <a:rPr lang="en-US" sz="1600" dirty="0" smtClean="0">
                <a:latin typeface="Calibri Light" panose="020F0302020204030204" pitchFamily="34" charset="0"/>
              </a:rPr>
              <a:t>France</a:t>
            </a:r>
            <a:r>
              <a:rPr lang="en-US" sz="1600" dirty="0" smtClean="0">
                <a:latin typeface="Calibri Light" panose="020F0302020204030204" pitchFamily="34" charset="0"/>
              </a:rPr>
              <a:t>)</a:t>
            </a:r>
          </a:p>
          <a:p>
            <a:pPr lvl="1">
              <a:lnSpc>
                <a:spcPct val="150000"/>
              </a:lnSpc>
            </a:pPr>
            <a:r>
              <a:rPr lang="en-US" sz="1600" dirty="0" smtClean="0">
                <a:latin typeface="Calibri Light" panose="020F0302020204030204" pitchFamily="34" charset="0"/>
              </a:rPr>
              <a:t>	</a:t>
            </a:r>
            <a:r>
              <a:rPr lang="en-US" sz="1600" i="1" dirty="0" smtClean="0">
                <a:latin typeface="Calibri Light" panose="020F0302020204030204" pitchFamily="34" charset="0"/>
              </a:rPr>
              <a:t>-&gt; A </a:t>
            </a:r>
            <a:r>
              <a:rPr lang="en-US" sz="1600" i="1" dirty="0">
                <a:latin typeface="Calibri Light" panose="020F0302020204030204" pitchFamily="34" charset="0"/>
              </a:rPr>
              <a:t>principal pattern of liver injury was defined for each </a:t>
            </a:r>
            <a:r>
              <a:rPr lang="en-US" sz="1600" i="1" dirty="0" smtClean="0">
                <a:latin typeface="Calibri Light" panose="020F0302020204030204" pitchFamily="34" charset="0"/>
              </a:rPr>
              <a:t>patient</a:t>
            </a:r>
            <a:endParaRPr lang="en-US" sz="1600" i="1" dirty="0" smtClean="0">
              <a:latin typeface="Calibri Light" panose="020F0302020204030204" pitchFamily="34" charset="0"/>
            </a:endParaRPr>
          </a:p>
          <a:p>
            <a:endParaRPr lang="en-US" sz="1000" u="sng" dirty="0" smtClean="0">
              <a:latin typeface="Calibri Light" panose="020F0302020204030204" pitchFamily="34" charset="0"/>
            </a:endParaRPr>
          </a:p>
          <a:p>
            <a:r>
              <a:rPr lang="en-US" u="sng" dirty="0" smtClean="0">
                <a:latin typeface="Calibri Light" panose="020F0302020204030204" pitchFamily="34" charset="0"/>
              </a:rPr>
              <a:t>Statistical analysis</a:t>
            </a:r>
            <a:r>
              <a:rPr lang="en-US" dirty="0" smtClean="0">
                <a:latin typeface="Calibri Light" panose="020F0302020204030204" pitchFamily="34" charset="0"/>
              </a:rPr>
              <a:t>:</a:t>
            </a:r>
          </a:p>
          <a:p>
            <a:endParaRPr lang="en-US" sz="600" dirty="0" smtClean="0">
              <a:latin typeface="Calibri Light" panose="020F0302020204030204" pitchFamily="34" charset="0"/>
            </a:endParaRPr>
          </a:p>
          <a:p>
            <a:pPr marL="742950" lvl="1" indent="-285750">
              <a:buFont typeface="Arial" panose="020B0604020202020204" pitchFamily="34" charset="0"/>
              <a:buChar char="•"/>
            </a:pPr>
            <a:r>
              <a:rPr lang="en-US" sz="1600" dirty="0" smtClean="0">
                <a:latin typeface="Calibri Light" panose="020F0302020204030204" pitchFamily="34" charset="0"/>
              </a:rPr>
              <a:t>Mann–Whitney </a:t>
            </a:r>
            <a:r>
              <a:rPr lang="en-US" sz="1600" dirty="0">
                <a:latin typeface="Calibri Light" panose="020F0302020204030204" pitchFamily="34" charset="0"/>
              </a:rPr>
              <a:t>U test for continuous </a:t>
            </a:r>
            <a:r>
              <a:rPr lang="en-US" sz="1600" dirty="0" smtClean="0">
                <a:latin typeface="Calibri Light" panose="020F0302020204030204" pitchFamily="34" charset="0"/>
              </a:rPr>
              <a:t>variable</a:t>
            </a:r>
          </a:p>
          <a:p>
            <a:pPr marL="742950" lvl="1" indent="-285750">
              <a:buFont typeface="Arial" panose="020B0604020202020204" pitchFamily="34" charset="0"/>
              <a:buChar char="•"/>
            </a:pPr>
            <a:r>
              <a:rPr lang="en-US" sz="1600" dirty="0" smtClean="0">
                <a:latin typeface="Calibri Light" panose="020F0302020204030204" pitchFamily="34" charset="0"/>
              </a:rPr>
              <a:t>Chi-squared </a:t>
            </a:r>
            <a:r>
              <a:rPr lang="en-US" sz="1600" dirty="0">
                <a:latin typeface="Calibri Light" panose="020F0302020204030204" pitchFamily="34" charset="0"/>
              </a:rPr>
              <a:t>test with Fisher’s correction for categorical </a:t>
            </a:r>
            <a:r>
              <a:rPr lang="en-US" sz="1600" dirty="0" smtClean="0">
                <a:latin typeface="Calibri Light" panose="020F0302020204030204" pitchFamily="34" charset="0"/>
              </a:rPr>
              <a:t>variables</a:t>
            </a:r>
            <a:endParaRPr lang="en-US" sz="1600" dirty="0">
              <a:latin typeface="Calibri Light" panose="020F0302020204030204" pitchFamily="34" charset="0"/>
            </a:endParaRPr>
          </a:p>
        </p:txBody>
      </p:sp>
      <p:pic>
        <p:nvPicPr>
          <p:cNvPr id="12" name="Grafik 11"/>
          <p:cNvPicPr>
            <a:picLocks noChangeAspect="1"/>
          </p:cNvPicPr>
          <p:nvPr/>
        </p:nvPicPr>
        <p:blipFill rotWithShape="1">
          <a:blip r:embed="rId3"/>
          <a:srcRect l="39116" r="33242"/>
          <a:stretch/>
        </p:blipFill>
        <p:spPr>
          <a:xfrm>
            <a:off x="3889656" y="36739"/>
            <a:ext cx="1508703" cy="654195"/>
          </a:xfrm>
          <a:prstGeom prst="rect">
            <a:avLst/>
          </a:prstGeom>
        </p:spPr>
      </p:pic>
      <p:pic>
        <p:nvPicPr>
          <p:cNvPr id="13" name="Grafik 12"/>
          <p:cNvPicPr>
            <a:picLocks noChangeAspect="1"/>
          </p:cNvPicPr>
          <p:nvPr/>
        </p:nvPicPr>
        <p:blipFill rotWithShape="1">
          <a:blip r:embed="rId3"/>
          <a:srcRect l="74272"/>
          <a:stretch/>
        </p:blipFill>
        <p:spPr>
          <a:xfrm>
            <a:off x="7520943" y="36739"/>
            <a:ext cx="1404237" cy="654195"/>
          </a:xfrm>
          <a:prstGeom prst="rect">
            <a:avLst/>
          </a:prstGeom>
        </p:spPr>
      </p:pic>
      <p:pic>
        <p:nvPicPr>
          <p:cNvPr id="14" name="Grafik 13"/>
          <p:cNvPicPr>
            <a:picLocks noChangeAspect="1"/>
          </p:cNvPicPr>
          <p:nvPr/>
        </p:nvPicPr>
        <p:blipFill rotWithShape="1">
          <a:blip r:embed="rId3"/>
          <a:srcRect r="69684"/>
          <a:stretch/>
        </p:blipFill>
        <p:spPr>
          <a:xfrm>
            <a:off x="160469" y="36738"/>
            <a:ext cx="1654633" cy="654196"/>
          </a:xfrm>
          <a:prstGeom prst="rect">
            <a:avLst/>
          </a:prstGeom>
        </p:spPr>
      </p:pic>
      <p:cxnSp>
        <p:nvCxnSpPr>
          <p:cNvPr id="15" name="Gerader Verbinder 14"/>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008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3"/>
          <a:srcRect l="39116" r="33242"/>
          <a:stretch/>
        </p:blipFill>
        <p:spPr>
          <a:xfrm>
            <a:off x="3889656" y="36739"/>
            <a:ext cx="1508703" cy="654195"/>
          </a:xfrm>
          <a:prstGeom prst="rect">
            <a:avLst/>
          </a:prstGeom>
        </p:spPr>
      </p:pic>
      <p:pic>
        <p:nvPicPr>
          <p:cNvPr id="5" name="Grafik 4"/>
          <p:cNvPicPr>
            <a:picLocks noChangeAspect="1"/>
          </p:cNvPicPr>
          <p:nvPr/>
        </p:nvPicPr>
        <p:blipFill rotWithShape="1">
          <a:blip r:embed="rId3"/>
          <a:srcRect l="74272"/>
          <a:stretch/>
        </p:blipFill>
        <p:spPr>
          <a:xfrm>
            <a:off x="7520943" y="36739"/>
            <a:ext cx="1404237" cy="654195"/>
          </a:xfrm>
          <a:prstGeom prst="rect">
            <a:avLst/>
          </a:prstGeom>
        </p:spPr>
      </p:pic>
      <p:pic>
        <p:nvPicPr>
          <p:cNvPr id="6" name="Grafik 5"/>
          <p:cNvPicPr>
            <a:picLocks noChangeAspect="1"/>
          </p:cNvPicPr>
          <p:nvPr/>
        </p:nvPicPr>
        <p:blipFill rotWithShape="1">
          <a:blip r:embed="rId3"/>
          <a:srcRect r="69684"/>
          <a:stretch/>
        </p:blipFill>
        <p:spPr>
          <a:xfrm>
            <a:off x="160469" y="36738"/>
            <a:ext cx="1654633" cy="654196"/>
          </a:xfrm>
          <a:prstGeom prst="rect">
            <a:avLst/>
          </a:prstGeom>
        </p:spPr>
      </p:pic>
      <p:cxnSp>
        <p:nvCxnSpPr>
          <p:cNvPr id="7" name="Gerader Verbinder 6"/>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ZoneTexte 1"/>
          <p:cNvSpPr txBox="1"/>
          <p:nvPr/>
        </p:nvSpPr>
        <p:spPr>
          <a:xfrm>
            <a:off x="269427" y="1442391"/>
            <a:ext cx="8217913" cy="64633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latin typeface="Calibri Light" panose="020F0302020204030204" pitchFamily="34" charset="0"/>
              </a:rPr>
              <a:t>Among </a:t>
            </a:r>
            <a:r>
              <a:rPr lang="en-US" dirty="0">
                <a:latin typeface="Calibri Light" panose="020F0302020204030204" pitchFamily="34" charset="0"/>
              </a:rPr>
              <a:t>536 patients treated with anti-PD-1/PD-L1 or CTLA-4 immunotherapies, 19 (3.5%) were referred to the liver unit for grade ≥3 hepatitis. </a:t>
            </a:r>
            <a:endParaRPr lang="en-US" i="1" dirty="0" smtClean="0">
              <a:latin typeface="Calibri Light" panose="020F0302020204030204" pitchFamily="34" charset="0"/>
            </a:endParaRPr>
          </a:p>
        </p:txBody>
      </p:sp>
      <p:pic>
        <p:nvPicPr>
          <p:cNvPr id="9" name="Grafik 8"/>
          <p:cNvPicPr>
            <a:picLocks noChangeAspect="1"/>
          </p:cNvPicPr>
          <p:nvPr/>
        </p:nvPicPr>
        <p:blipFill rotWithShape="1">
          <a:blip r:embed="rId4"/>
          <a:srcRect l="181" t="-1" r="-283" b="723"/>
          <a:stretch/>
        </p:blipFill>
        <p:spPr>
          <a:xfrm>
            <a:off x="107409" y="2348880"/>
            <a:ext cx="9036591" cy="4016263"/>
          </a:xfrm>
          <a:prstGeom prst="rect">
            <a:avLst/>
          </a:prstGeom>
        </p:spPr>
      </p:pic>
      <p:sp>
        <p:nvSpPr>
          <p:cNvPr id="14" name="ZoneTexte 1"/>
          <p:cNvSpPr txBox="1"/>
          <p:nvPr/>
        </p:nvSpPr>
        <p:spPr>
          <a:xfrm>
            <a:off x="269427" y="995246"/>
            <a:ext cx="8496944" cy="461665"/>
          </a:xfrm>
          <a:prstGeom prst="rect">
            <a:avLst/>
          </a:prstGeom>
          <a:noFill/>
        </p:spPr>
        <p:txBody>
          <a:bodyPr wrap="square" rtlCol="0">
            <a:spAutoFit/>
          </a:bodyPr>
          <a:lstStyle/>
          <a:p>
            <a:r>
              <a:rPr lang="en-US" sz="2400" b="1" dirty="0" smtClean="0">
                <a:latin typeface="Calibri Light" panose="020F0302020204030204" pitchFamily="34" charset="0"/>
              </a:rPr>
              <a:t>Results</a:t>
            </a:r>
          </a:p>
        </p:txBody>
      </p:sp>
      <p:sp>
        <p:nvSpPr>
          <p:cNvPr id="2" name="Ellipse 1"/>
          <p:cNvSpPr/>
          <p:nvPr/>
        </p:nvSpPr>
        <p:spPr>
          <a:xfrm>
            <a:off x="5398359" y="4653136"/>
            <a:ext cx="2269985" cy="5040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Ellipse 15"/>
          <p:cNvSpPr/>
          <p:nvPr/>
        </p:nvSpPr>
        <p:spPr>
          <a:xfrm>
            <a:off x="987785" y="4653136"/>
            <a:ext cx="2269985" cy="5040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98473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3"/>
          <a:srcRect l="39116" r="33242"/>
          <a:stretch/>
        </p:blipFill>
        <p:spPr>
          <a:xfrm>
            <a:off x="3889656" y="36739"/>
            <a:ext cx="1508703" cy="654195"/>
          </a:xfrm>
          <a:prstGeom prst="rect">
            <a:avLst/>
          </a:prstGeom>
        </p:spPr>
      </p:pic>
      <p:pic>
        <p:nvPicPr>
          <p:cNvPr id="8" name="Grafik 7"/>
          <p:cNvPicPr>
            <a:picLocks noChangeAspect="1"/>
          </p:cNvPicPr>
          <p:nvPr/>
        </p:nvPicPr>
        <p:blipFill rotWithShape="1">
          <a:blip r:embed="rId3"/>
          <a:srcRect l="74272"/>
          <a:stretch/>
        </p:blipFill>
        <p:spPr>
          <a:xfrm>
            <a:off x="7520943" y="36739"/>
            <a:ext cx="1404237" cy="654195"/>
          </a:xfrm>
          <a:prstGeom prst="rect">
            <a:avLst/>
          </a:prstGeom>
        </p:spPr>
      </p:pic>
      <p:pic>
        <p:nvPicPr>
          <p:cNvPr id="9" name="Grafik 8"/>
          <p:cNvPicPr>
            <a:picLocks noChangeAspect="1"/>
          </p:cNvPicPr>
          <p:nvPr/>
        </p:nvPicPr>
        <p:blipFill rotWithShape="1">
          <a:blip r:embed="rId3"/>
          <a:srcRect r="69684"/>
          <a:stretch/>
        </p:blipFill>
        <p:spPr>
          <a:xfrm>
            <a:off x="160469" y="36738"/>
            <a:ext cx="1654633" cy="654196"/>
          </a:xfrm>
          <a:prstGeom prst="rect">
            <a:avLst/>
          </a:prstGeom>
        </p:spPr>
      </p:pic>
      <p:cxnSp>
        <p:nvCxnSpPr>
          <p:cNvPr id="10" name="Gerader Verbinder 9"/>
          <p:cNvCxnSpPr/>
          <p:nvPr/>
        </p:nvCxnSpPr>
        <p:spPr>
          <a:xfrm>
            <a:off x="0" y="83671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p:cNvPicPr>
            <a:picLocks noChangeAspect="1"/>
          </p:cNvPicPr>
          <p:nvPr/>
        </p:nvPicPr>
        <p:blipFill>
          <a:blip r:embed="rId4"/>
          <a:stretch>
            <a:fillRect/>
          </a:stretch>
        </p:blipFill>
        <p:spPr>
          <a:xfrm>
            <a:off x="209770" y="2132856"/>
            <a:ext cx="8733691" cy="4039774"/>
          </a:xfrm>
          <a:prstGeom prst="rect">
            <a:avLst/>
          </a:prstGeom>
        </p:spPr>
      </p:pic>
      <p:sp>
        <p:nvSpPr>
          <p:cNvPr id="20" name="ZoneTexte 1"/>
          <p:cNvSpPr txBox="1"/>
          <p:nvPr/>
        </p:nvSpPr>
        <p:spPr>
          <a:xfrm>
            <a:off x="160469" y="997374"/>
            <a:ext cx="8733691" cy="861774"/>
          </a:xfrm>
          <a:prstGeom prst="rect">
            <a:avLst/>
          </a:prstGeom>
          <a:noFill/>
        </p:spPr>
        <p:txBody>
          <a:bodyPr wrap="square" rtlCol="0">
            <a:spAutoFit/>
          </a:bodyPr>
          <a:lstStyle/>
          <a:p>
            <a:r>
              <a:rPr lang="en-US" u="sng" dirty="0">
                <a:latin typeface="Calibri Light" panose="020F0302020204030204" pitchFamily="34" charset="0"/>
              </a:rPr>
              <a:t>Characteristics of study </a:t>
            </a:r>
            <a:r>
              <a:rPr lang="en-US" u="sng" dirty="0" smtClean="0">
                <a:latin typeface="Calibri Light" panose="020F0302020204030204" pitchFamily="34" charset="0"/>
              </a:rPr>
              <a:t>population (n=16):</a:t>
            </a:r>
            <a:r>
              <a:rPr lang="en-US" dirty="0" smtClean="0">
                <a:latin typeface="Calibri Light" panose="020F0302020204030204" pitchFamily="34" charset="0"/>
              </a:rPr>
              <a:t> </a:t>
            </a:r>
          </a:p>
          <a:p>
            <a:pPr marL="742950" lvl="1" indent="-285750">
              <a:buFont typeface="Arial" panose="020B0604020202020204" pitchFamily="34" charset="0"/>
              <a:buChar char="•"/>
            </a:pPr>
            <a:r>
              <a:rPr lang="en-US" sz="1600" dirty="0" smtClean="0">
                <a:latin typeface="Calibri Light" panose="020F0302020204030204" pitchFamily="34" charset="0"/>
              </a:rPr>
              <a:t>Comparison </a:t>
            </a:r>
            <a:r>
              <a:rPr lang="en-US" sz="1600" dirty="0">
                <a:latin typeface="Calibri Light" panose="020F0302020204030204" pitchFamily="34" charset="0"/>
              </a:rPr>
              <a:t>between </a:t>
            </a:r>
            <a:r>
              <a:rPr lang="en-US" sz="1600" dirty="0" smtClean="0">
                <a:latin typeface="Calibri Light" panose="020F0302020204030204" pitchFamily="34" charset="0"/>
              </a:rPr>
              <a:t>patients with hepatic IRAEs who received anti-CTLA-4 and patients with hepatic IRAEs who received anti-PD-1/anti-PD-L1</a:t>
            </a:r>
            <a:endParaRPr lang="en-US" sz="1600" dirty="0">
              <a:latin typeface="Calibri Light" panose="020F0302020204030204" pitchFamily="34" charset="0"/>
            </a:endParaRPr>
          </a:p>
        </p:txBody>
      </p:sp>
    </p:spTree>
    <p:extLst>
      <p:ext uri="{BB962C8B-B14F-4D97-AF65-F5344CB8AC3E}">
        <p14:creationId xmlns:p14="http://schemas.microsoft.com/office/powerpoint/2010/main" val="16854688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e5bb45e-9b05-43b1-bca0-ad741a897ee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Bildschirmpräsentation (4:3)</PresentationFormat>
  <Paragraphs>171</Paragraphs>
  <Slides>22</Slides>
  <Notes>22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Courier New</vt:lpstr>
      <vt:lpstr>Wingdings</vt:lpstr>
      <vt:lpstr>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Inselspital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Bauer, Sophie</dc:creator>
  <cp:lastModifiedBy>Bauer, Sophie</cp:lastModifiedBy>
  <cp:revision>155</cp:revision>
  <cp:lastPrinted>2017-01-18T10:36:48Z</cp:lastPrinted>
  <dcterms:created xsi:type="dcterms:W3CDTF">2017-01-16T12:43:05Z</dcterms:created>
  <dcterms:modified xsi:type="dcterms:W3CDTF">2018-07-19T15:19:30Z</dcterms:modified>
</cp:coreProperties>
</file>