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9" r:id="rId12"/>
    <p:sldId id="268" r:id="rId13"/>
    <p:sldId id="270" r:id="rId14"/>
    <p:sldId id="271" r:id="rId15"/>
    <p:sldId id="272" r:id="rId16"/>
    <p:sldId id="266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46" autoAdjust="0"/>
  </p:normalViewPr>
  <p:slideViewPr>
    <p:cSldViewPr>
      <p:cViewPr varScale="1">
        <p:scale>
          <a:sx n="101" d="100"/>
          <a:sy n="101" d="100"/>
        </p:scale>
        <p:origin x="191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97BD7-2164-4CB5-9F17-1E8E452A1461}" type="datetimeFigureOut">
              <a:rPr lang="de-CH" smtClean="0"/>
              <a:t>01.02.2018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85EEF-243E-4E66-8EF4-B8E91583F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869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2F8B6-840D-4279-876E-4E05294E4D6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334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FGF21 acts as a nutrient sensor to regulate macronutruient intake.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reduction might reflect an improvement of hepatic ER stress and improved mitochondrial function due to the reduction of liver fat.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85EEF-243E-4E66-8EF4-B8E91583FCD4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2778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Correlation network of changes in gene expression. The color of the edges represents the quantity of the correlation coefficients (blue: 0.75&gt;s0.5; black: 0.5&gt;s0.3). All correlation coefficients were positive and highly significant.</a:t>
            </a:r>
          </a:p>
          <a:p>
            <a:r>
              <a:rPr lang="de-C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a </a:t>
            </a:r>
            <a:r>
              <a:rPr lang="de-CH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bioinformatics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understand the interaction of pathways involved and calculated correlation networks.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85EEF-243E-4E66-8EF4-B8E91583FCD4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7380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The origin of protein did not play a major role</a:t>
            </a:r>
          </a:p>
          <a:p>
            <a:r>
              <a:rPr lang="de-CH" dirty="0" smtClean="0"/>
              <a:t>Improvement of whole body insulin sensitivity and adipose tissue insulin resistance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85EEF-243E-4E66-8EF4-B8E91583FCD4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8277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85EEF-243E-4E66-8EF4-B8E91583FCD4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4828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Despite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consumption of 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isocaloric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diet and the attempt to keep body weight constant by increasing food intake, participants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both groups showed a moderate but significant reduction of body mass index (AP: 0.8 kg/m2 ± 0.1 kg; PP: 0.5 ± 0.1 kg/m2), which was not significantly different between 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groups.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Resting energy expenditure and respiratory quotient did not change during the intervention.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expected, protein oxidation, calculated from the urinary urea nitrogen excretion, increased significantly in all participants without</a:t>
            </a:r>
          </a:p>
          <a:p>
            <a:r>
              <a:rPr lang="de-C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differences between groups.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Keratin 18 fragment, a marker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necro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-apoptotic processes in liver,29 declined significantly in all participants (P ¼ .002), and significantly in the PP but 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AP subgroup.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85EEF-243E-4E66-8EF4-B8E91583FCD4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8478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Reduction of IHL by 36-48%</a:t>
            </a:r>
          </a:p>
          <a:p>
            <a:r>
              <a:rPr lang="de-CH" dirty="0" smtClean="0"/>
              <a:t>The origin of protein did not play a major role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85EEF-243E-4E66-8EF4-B8E91583FCD4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951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Improvement of whole body insulin sensitivity and adipose tissue insulin resistance</a:t>
            </a: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85EEF-243E-4E66-8EF4-B8E91583FCD4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191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 changes of lipid metabolism in adipose tissue upon the high-protein diet and its possible contribution to the IHL reduction, FFA levels before and after the intervention were 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decrease of all saturated FFA.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regard to polyunsaturated fatty acids, levels of linoleic acid (C18:2n6) did not change, while arachidonic acid (C20:4n6) decreased significantly in both 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index of de novo lipogenesis (16:0/18:2n6) decreased significantly in both groups</a:t>
            </a:r>
            <a:endParaRPr lang="de-CH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results show a very specific pattern of changes regarding preserved u-6 FFA, which were associated with 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 diabetes risk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85EEF-243E-4E66-8EF4-B8E91583FCD4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5483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85EEF-243E-4E66-8EF4-B8E91583FCD4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5483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PP group showed larger increases of asparagine and arginine (Figure 3A and B),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the AP meal resulted in much larger increases in methionine and BCAA (Figure 3CF), corresponding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amino acid content of the different protein types.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85EEF-243E-4E66-8EF4-B8E91583FCD4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3233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modest reduction of inflammatory markers with the high-protein diets.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85EEF-243E-4E66-8EF4-B8E91583FCD4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281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2776569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077200" cy="2593975"/>
          </a:xfrm>
        </p:spPr>
        <p:txBody>
          <a:bodyPr/>
          <a:lstStyle/>
          <a:p>
            <a:pPr algn="ctr"/>
            <a:r>
              <a:rPr lang="en-US" sz="4000" b="1" dirty="0" err="1"/>
              <a:t>Isocaloric</a:t>
            </a:r>
            <a:r>
              <a:rPr lang="en-US" sz="4000" b="1" dirty="0"/>
              <a:t> Diets High in Animal or Plant Protein Reduce Liver Fat and Inflammation in Individuals With Type 2 Diabetes</a:t>
            </a:r>
            <a:r>
              <a:rPr lang="en-US" sz="4000" b="1" dirty="0" smtClean="0"/>
              <a:t>.</a:t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de-CH" sz="2400" i="1" dirty="0"/>
              <a:t>Markova M, </a:t>
            </a:r>
            <a:r>
              <a:rPr lang="de-CH" sz="2400" i="1" dirty="0" smtClean="0"/>
              <a:t>et al.     </a:t>
            </a:r>
            <a:r>
              <a:rPr lang="en-US" sz="2400" dirty="0" smtClean="0"/>
              <a:t>Department </a:t>
            </a:r>
            <a:r>
              <a:rPr lang="en-US" sz="2400" dirty="0"/>
              <a:t>of Clinical Nutrition of the German Institute of Human Nutrition Potsdam-</a:t>
            </a:r>
            <a:r>
              <a:rPr lang="en-US" sz="2400" dirty="0" err="1"/>
              <a:t>Rehbruecke</a:t>
            </a:r>
            <a:r>
              <a:rPr lang="en-US" sz="2400" dirty="0"/>
              <a:t> (</a:t>
            </a:r>
            <a:r>
              <a:rPr lang="en-US" sz="2400" dirty="0" err="1"/>
              <a:t>Nuthetal</a:t>
            </a:r>
            <a:r>
              <a:rPr lang="en-US" sz="2400" dirty="0"/>
              <a:t>, Germany) </a:t>
            </a:r>
            <a:endParaRPr lang="de-CH" sz="2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343400"/>
            <a:ext cx="7772400" cy="23622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de-CH" u="sng" dirty="0">
                <a:hlinkClick r:id="rId2" tooltip="Gastroenterology."/>
              </a:rPr>
              <a:t>Gastroenterology.</a:t>
            </a:r>
            <a:r>
              <a:rPr lang="de-CH" dirty="0"/>
              <a:t> 2017 Feb;152(3):571-585.e8</a:t>
            </a:r>
            <a:r>
              <a:rPr lang="de-CH" dirty="0" smtClean="0"/>
              <a:t>.</a:t>
            </a:r>
          </a:p>
          <a:p>
            <a:pPr algn="ctr"/>
            <a:endParaRPr lang="de-CH" dirty="0"/>
          </a:p>
          <a:p>
            <a:pPr algn="ctr"/>
            <a:endParaRPr lang="de-CH" dirty="0" smtClean="0"/>
          </a:p>
          <a:p>
            <a:pPr algn="ctr"/>
            <a:endParaRPr lang="de-CH" sz="2300" dirty="0" smtClean="0"/>
          </a:p>
          <a:p>
            <a:pPr algn="ctr"/>
            <a:endParaRPr lang="de-CH" sz="2300" dirty="0"/>
          </a:p>
          <a:p>
            <a:pPr algn="ctr"/>
            <a:endParaRPr lang="de-CH" sz="2300" dirty="0" smtClean="0"/>
          </a:p>
          <a:p>
            <a:pPr algn="ctr"/>
            <a:r>
              <a:rPr lang="de-CH" sz="2300" dirty="0" smtClean="0"/>
              <a:t>Dr Maria Guarino</a:t>
            </a:r>
            <a:endParaRPr lang="de-CH" sz="2300" dirty="0"/>
          </a:p>
        </p:txBody>
      </p:sp>
    </p:spTree>
    <p:extLst>
      <p:ext uri="{BB962C8B-B14F-4D97-AF65-F5344CB8AC3E}">
        <p14:creationId xmlns:p14="http://schemas.microsoft.com/office/powerpoint/2010/main" val="29214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7620000" cy="1143000"/>
          </a:xfrm>
        </p:spPr>
        <p:txBody>
          <a:bodyPr/>
          <a:lstStyle/>
          <a:p>
            <a:pPr algn="ctr"/>
            <a:r>
              <a:rPr lang="de-CH" dirty="0" smtClean="0"/>
              <a:t>Insulin-sensitivity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305800" cy="762000"/>
          </a:xfrm>
        </p:spPr>
        <p:txBody>
          <a:bodyPr/>
          <a:lstStyle/>
          <a:p>
            <a:pPr marL="114300" indent="0" algn="ctr">
              <a:buNone/>
            </a:pPr>
            <a:r>
              <a:rPr lang="en-US" dirty="0"/>
              <a:t>Relative reduction of IHLs correlates with relative changes in metabolic </a:t>
            </a:r>
            <a:r>
              <a:rPr lang="en-US" dirty="0" smtClean="0"/>
              <a:t>parameters.</a:t>
            </a:r>
            <a:endParaRPr lang="de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653"/>
            <a:ext cx="3124200" cy="220346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34764"/>
            <a:ext cx="3048000" cy="2234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382253" y="4164530"/>
            <a:ext cx="3546278" cy="2562225"/>
            <a:chOff x="2206822" y="4191000"/>
            <a:chExt cx="3546278" cy="2562225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4191000"/>
              <a:ext cx="3390900" cy="2562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1611948" y="5345748"/>
              <a:ext cx="149752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CH" sz="1400" b="1" dirty="0" smtClean="0"/>
                <a:t>Insulin-sensitivity</a:t>
              </a:r>
              <a:endParaRPr lang="de-CH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86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Free Fatty Acids </a:t>
            </a:r>
            <a:r>
              <a:rPr lang="de-CH" dirty="0" smtClean="0"/>
              <a:t>Blood </a:t>
            </a:r>
            <a:r>
              <a:rPr lang="de-CH" dirty="0"/>
              <a:t>Levels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50264"/>
            <a:ext cx="8983863" cy="4898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e 5"/>
          <p:cNvSpPr/>
          <p:nvPr/>
        </p:nvSpPr>
        <p:spPr>
          <a:xfrm>
            <a:off x="4803648" y="4114800"/>
            <a:ext cx="685800" cy="26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7458456" y="4114800"/>
            <a:ext cx="685800" cy="26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4359768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" y="3799332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e 5"/>
          <p:cNvSpPr/>
          <p:nvPr/>
        </p:nvSpPr>
        <p:spPr>
          <a:xfrm>
            <a:off x="4800600" y="3581400"/>
            <a:ext cx="685800" cy="26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5"/>
          <p:cNvSpPr/>
          <p:nvPr/>
        </p:nvSpPr>
        <p:spPr>
          <a:xfrm>
            <a:off x="7455408" y="3581400"/>
            <a:ext cx="685800" cy="26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5"/>
          <p:cNvSpPr/>
          <p:nvPr/>
        </p:nvSpPr>
        <p:spPr>
          <a:xfrm>
            <a:off x="4800600" y="5638800"/>
            <a:ext cx="685800" cy="26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5"/>
          <p:cNvSpPr/>
          <p:nvPr/>
        </p:nvSpPr>
        <p:spPr>
          <a:xfrm>
            <a:off x="7467600" y="5638800"/>
            <a:ext cx="685800" cy="26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" y="5849488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6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620000" cy="762000"/>
          </a:xfrm>
        </p:spPr>
        <p:txBody>
          <a:bodyPr/>
          <a:lstStyle/>
          <a:p>
            <a:pPr marL="114300" indent="0" algn="ctr">
              <a:buNone/>
            </a:pPr>
            <a:r>
              <a:rPr lang="en-US" dirty="0"/>
              <a:t>The </a:t>
            </a:r>
            <a:r>
              <a:rPr lang="en-US" dirty="0" smtClean="0"/>
              <a:t>levels </a:t>
            </a:r>
            <a:r>
              <a:rPr lang="en-US" dirty="0"/>
              <a:t>of </a:t>
            </a:r>
            <a:r>
              <a:rPr lang="el-GR" dirty="0" smtClean="0"/>
              <a:t>γ</a:t>
            </a:r>
            <a:r>
              <a:rPr lang="en-US" dirty="0" smtClean="0"/>
              <a:t>-linoleic </a:t>
            </a:r>
            <a:r>
              <a:rPr lang="en-US" dirty="0"/>
              <a:t>acid </a:t>
            </a:r>
            <a:r>
              <a:rPr lang="en-US" dirty="0" smtClean="0"/>
              <a:t>and the </a:t>
            </a:r>
            <a:r>
              <a:rPr lang="en-US" dirty="0"/>
              <a:t>reduction of the de novo lipogenesis index correlated </a:t>
            </a:r>
            <a:r>
              <a:rPr lang="en-US" dirty="0" smtClean="0"/>
              <a:t>with </a:t>
            </a:r>
            <a:r>
              <a:rPr lang="de-CH" dirty="0" smtClean="0"/>
              <a:t>the </a:t>
            </a:r>
            <a:r>
              <a:rPr lang="de-CH" dirty="0"/>
              <a:t>change in </a:t>
            </a:r>
            <a:r>
              <a:rPr lang="de-CH" dirty="0" smtClean="0"/>
              <a:t>IHLs. 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"/>
          <a:stretch/>
        </p:blipFill>
        <p:spPr bwMode="auto">
          <a:xfrm>
            <a:off x="228600" y="2020809"/>
            <a:ext cx="8077200" cy="2688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01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Free Amino Acid </a:t>
            </a:r>
            <a:r>
              <a:rPr lang="de-CH" dirty="0" smtClean="0"/>
              <a:t>Blood </a:t>
            </a:r>
            <a:r>
              <a:rPr lang="de-CH" dirty="0"/>
              <a:t>Levels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4897" y="251460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Analysis showed no significant changes in the levels of </a:t>
            </a:r>
            <a:r>
              <a:rPr lang="en-US" dirty="0" smtClean="0"/>
              <a:t>14 </a:t>
            </a:r>
            <a:r>
              <a:rPr lang="de-CH" dirty="0" smtClean="0"/>
              <a:t>amino </a:t>
            </a:r>
            <a:r>
              <a:rPr lang="de-CH" dirty="0"/>
              <a:t>acids</a:t>
            </a:r>
            <a:r>
              <a:rPr lang="de-CH" dirty="0" smtClean="0"/>
              <a:t>.</a:t>
            </a:r>
          </a:p>
          <a:p>
            <a:pPr algn="just"/>
            <a:endParaRPr lang="de-CH" dirty="0" smtClean="0"/>
          </a:p>
          <a:p>
            <a:pPr algn="just"/>
            <a:r>
              <a:rPr lang="en-US" dirty="0"/>
              <a:t>Only taurine decreased in both </a:t>
            </a:r>
            <a:r>
              <a:rPr lang="en-US" dirty="0" smtClean="0"/>
              <a:t>groups.</a:t>
            </a:r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36" y="990600"/>
            <a:ext cx="4739319" cy="586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200912" y="2514600"/>
            <a:ext cx="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19200" y="5486400"/>
            <a:ext cx="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1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458200" cy="1143000"/>
          </a:xfrm>
        </p:spPr>
        <p:txBody>
          <a:bodyPr/>
          <a:lstStyle/>
          <a:p>
            <a:pPr algn="ctr"/>
            <a:r>
              <a:rPr lang="en-US" sz="3600" dirty="0"/>
              <a:t>Differences in postprandial free amino acid levels </a:t>
            </a:r>
            <a:r>
              <a:rPr lang="en-US" sz="3600" dirty="0" smtClean="0"/>
              <a:t>after PP </a:t>
            </a:r>
            <a:r>
              <a:rPr lang="en-US" sz="3600" dirty="0"/>
              <a:t>and </a:t>
            </a:r>
            <a:r>
              <a:rPr lang="en-US" sz="3600" dirty="0" smtClean="0"/>
              <a:t>AP </a:t>
            </a:r>
            <a:r>
              <a:rPr lang="en-US" sz="3600" dirty="0"/>
              <a:t>meals.</a:t>
            </a:r>
            <a:endParaRPr lang="de-CH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6657975" cy="531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e 5"/>
          <p:cNvSpPr/>
          <p:nvPr/>
        </p:nvSpPr>
        <p:spPr>
          <a:xfrm>
            <a:off x="1447800" y="1565920"/>
            <a:ext cx="685800" cy="2628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5"/>
          <p:cNvSpPr/>
          <p:nvPr/>
        </p:nvSpPr>
        <p:spPr>
          <a:xfrm>
            <a:off x="4800600" y="1600200"/>
            <a:ext cx="685800" cy="2628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86200" y="1143000"/>
            <a:ext cx="0" cy="3810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315200" y="1143000"/>
            <a:ext cx="0" cy="3810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5"/>
          <p:cNvSpPr/>
          <p:nvPr/>
        </p:nvSpPr>
        <p:spPr>
          <a:xfrm>
            <a:off x="1371600" y="3360440"/>
            <a:ext cx="685800" cy="26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5"/>
          <p:cNvSpPr/>
          <p:nvPr/>
        </p:nvSpPr>
        <p:spPr>
          <a:xfrm>
            <a:off x="4800600" y="3352800"/>
            <a:ext cx="685800" cy="26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33800" y="3124200"/>
            <a:ext cx="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162800" y="3505200"/>
            <a:ext cx="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5"/>
          <p:cNvSpPr/>
          <p:nvPr/>
        </p:nvSpPr>
        <p:spPr>
          <a:xfrm>
            <a:off x="1371600" y="5071120"/>
            <a:ext cx="685800" cy="26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733800" y="4953000"/>
            <a:ext cx="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1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"/>
            <a:ext cx="7620000" cy="1143000"/>
          </a:xfrm>
        </p:spPr>
        <p:txBody>
          <a:bodyPr/>
          <a:lstStyle/>
          <a:p>
            <a:pPr algn="ctr"/>
            <a:r>
              <a:rPr lang="de-CH" dirty="0"/>
              <a:t>Inflammatory Markers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2" y="1219200"/>
            <a:ext cx="4392168" cy="5559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6578"/>
            <a:ext cx="3746183" cy="2454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505200" y="4572000"/>
            <a:ext cx="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248400" y="2514600"/>
            <a:ext cx="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5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2" y="-304800"/>
            <a:ext cx="7620000" cy="1143000"/>
          </a:xfrm>
        </p:spPr>
        <p:txBody>
          <a:bodyPr/>
          <a:lstStyle/>
          <a:p>
            <a:pPr algn="ctr"/>
            <a:r>
              <a:rPr lang="de-CH" dirty="0" smtClean="0"/>
              <a:t>FGF-21</a:t>
            </a:r>
            <a:endParaRPr lang="de-CH" dirty="0"/>
          </a:p>
        </p:txBody>
      </p:sp>
      <p:grpSp>
        <p:nvGrpSpPr>
          <p:cNvPr id="3" name="Group 2"/>
          <p:cNvGrpSpPr/>
          <p:nvPr/>
        </p:nvGrpSpPr>
        <p:grpSpPr>
          <a:xfrm>
            <a:off x="685800" y="4407932"/>
            <a:ext cx="6705600" cy="2297668"/>
            <a:chOff x="514350" y="1371600"/>
            <a:chExt cx="7448550" cy="26670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10"/>
            <a:stretch/>
          </p:blipFill>
          <p:spPr bwMode="auto">
            <a:xfrm>
              <a:off x="514350" y="1371600"/>
              <a:ext cx="744855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791200" y="1371600"/>
              <a:ext cx="1050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b="1" dirty="0" smtClean="0">
                  <a:solidFill>
                    <a:srgbClr val="FF0000"/>
                  </a:solidFill>
                </a:rPr>
                <a:t>P &lt; 0.001</a:t>
              </a:r>
              <a:endParaRPr lang="de-CH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1937" y="1600200"/>
              <a:ext cx="1050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b="1" dirty="0" smtClean="0">
                  <a:solidFill>
                    <a:srgbClr val="FF0000"/>
                  </a:solidFill>
                </a:rPr>
                <a:t>P &lt; 0.001</a:t>
              </a:r>
              <a:endParaRPr lang="de-CH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75" y="609600"/>
            <a:ext cx="3581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1002929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FGF21 correlates with </a:t>
            </a:r>
            <a:r>
              <a:rPr lang="en-US" dirty="0" smtClean="0"/>
              <a:t> anthropometric and metabolic indices in </a:t>
            </a:r>
            <a:r>
              <a:rPr lang="de-CH" dirty="0" smtClean="0"/>
              <a:t>humans,  </a:t>
            </a:r>
            <a:r>
              <a:rPr lang="de-CH" dirty="0"/>
              <a:t>including liver </a:t>
            </a:r>
            <a:r>
              <a:rPr lang="de-CH" dirty="0" smtClean="0"/>
              <a:t>fat.</a:t>
            </a:r>
          </a:p>
          <a:p>
            <a:pPr algn="just"/>
            <a:endParaRPr lang="de-CH" dirty="0" smtClean="0"/>
          </a:p>
          <a:p>
            <a:pPr algn="just"/>
            <a:r>
              <a:rPr lang="de-CH" dirty="0" smtClean="0"/>
              <a:t>FGF21 </a:t>
            </a:r>
            <a:r>
              <a:rPr lang="en-US" dirty="0" smtClean="0"/>
              <a:t>levels </a:t>
            </a:r>
            <a:r>
              <a:rPr lang="en-US" dirty="0"/>
              <a:t>were reduced </a:t>
            </a:r>
            <a:r>
              <a:rPr lang="en-US" dirty="0" smtClean="0"/>
              <a:t>in  both groups. </a:t>
            </a:r>
            <a:r>
              <a:rPr lang="en-US" dirty="0"/>
              <a:t>The reduction might reflect an improvement of hepatic ER stress and improved mitochondrial function due to the reduction of liver fat.</a:t>
            </a:r>
            <a:endParaRPr lang="de-CH" dirty="0"/>
          </a:p>
          <a:p>
            <a:endParaRPr lang="de-CH" dirty="0"/>
          </a:p>
        </p:txBody>
      </p:sp>
      <p:sp>
        <p:nvSpPr>
          <p:cNvPr id="9" name="Ovale 5"/>
          <p:cNvSpPr/>
          <p:nvPr/>
        </p:nvSpPr>
        <p:spPr>
          <a:xfrm>
            <a:off x="3429000" y="18288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5"/>
          <p:cNvSpPr/>
          <p:nvPr/>
        </p:nvSpPr>
        <p:spPr>
          <a:xfrm>
            <a:off x="3429000" y="2590800"/>
            <a:ext cx="685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5"/>
          <p:cNvSpPr/>
          <p:nvPr/>
        </p:nvSpPr>
        <p:spPr>
          <a:xfrm>
            <a:off x="3505200" y="3733800"/>
            <a:ext cx="468375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1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pPr algn="ctr"/>
            <a:r>
              <a:rPr lang="en-US" sz="3600" dirty="0" smtClean="0"/>
              <a:t>Gene Expression and Protein Modification in </a:t>
            </a:r>
            <a:r>
              <a:rPr lang="de-CH" sz="3600" dirty="0" smtClean="0"/>
              <a:t>Adipose Tissue</a:t>
            </a:r>
            <a:endParaRPr lang="de-C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382000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n-US" sz="2000" dirty="0" smtClean="0"/>
              <a:t>The changes of gene expression showed </a:t>
            </a:r>
            <a:r>
              <a:rPr lang="en-US" sz="2000" dirty="0"/>
              <a:t>a critical role of the FGF21 </a:t>
            </a:r>
            <a:r>
              <a:rPr lang="en-US" sz="2000" dirty="0" smtClean="0"/>
              <a:t>pathway with the m</a:t>
            </a:r>
            <a:r>
              <a:rPr lang="de-CH" sz="2000" dirty="0" smtClean="0"/>
              <a:t>ajor lipid metabolic enzymes</a:t>
            </a:r>
            <a:r>
              <a:rPr lang="en-US" sz="2000" dirty="0" smtClean="0"/>
              <a:t>. </a:t>
            </a:r>
          </a:p>
          <a:p>
            <a:pPr marL="114300" indent="0" algn="just">
              <a:buNone/>
            </a:pPr>
            <a:r>
              <a:rPr lang="en-US" sz="2000" dirty="0" smtClean="0"/>
              <a:t>Remarkably there was no evidence for an activation of the MTOR pathway in adipose tissue.</a:t>
            </a:r>
            <a:endParaRPr lang="de-CH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6282489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11161" y="6400276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rgbClr val="FF0000"/>
                </a:solidFill>
              </a:rPr>
              <a:t>Bioinformatics </a:t>
            </a:r>
            <a:r>
              <a:rPr lang="en-US" b="1" dirty="0">
                <a:solidFill>
                  <a:srgbClr val="FF0000"/>
                </a:solidFill>
              </a:rPr>
              <a:t>approach </a:t>
            </a:r>
            <a:endParaRPr lang="de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3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de-CH" dirty="0" smtClean="0"/>
              <a:t>Conclusions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153400" cy="57912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This study demonstrated </a:t>
            </a:r>
            <a:r>
              <a:rPr lang="en-US" dirty="0"/>
              <a:t>the effective </a:t>
            </a:r>
            <a:r>
              <a:rPr lang="en-US" dirty="0" smtClean="0"/>
              <a:t>reduction of </a:t>
            </a:r>
            <a:r>
              <a:rPr lang="en-US" dirty="0"/>
              <a:t>IHLs in patients with T2D and NAFLD consuming </a:t>
            </a:r>
            <a:r>
              <a:rPr lang="en-US" dirty="0" err="1" smtClean="0"/>
              <a:t>isocaloric</a:t>
            </a:r>
            <a:r>
              <a:rPr lang="en-US" dirty="0" smtClean="0"/>
              <a:t> high-protein </a:t>
            </a:r>
            <a:r>
              <a:rPr lang="en-US" dirty="0"/>
              <a:t>diets.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de-CH" dirty="0"/>
              <a:t>The origin of protein </a:t>
            </a:r>
            <a:r>
              <a:rPr lang="de-CH" dirty="0" smtClean="0"/>
              <a:t>does </a:t>
            </a:r>
            <a:r>
              <a:rPr lang="de-CH" dirty="0"/>
              <a:t>not play a major </a:t>
            </a:r>
            <a:r>
              <a:rPr lang="de-CH" dirty="0" smtClean="0"/>
              <a:t>role. B</a:t>
            </a:r>
            <a:r>
              <a:rPr lang="en-US" dirty="0" err="1" smtClean="0"/>
              <a:t>oth</a:t>
            </a:r>
            <a:r>
              <a:rPr lang="en-US" dirty="0" smtClean="0"/>
              <a:t> </a:t>
            </a:r>
            <a:r>
              <a:rPr lang="en-US" dirty="0"/>
              <a:t>AP and </a:t>
            </a:r>
            <a:r>
              <a:rPr lang="en-US" dirty="0" smtClean="0"/>
              <a:t>PP diets show a </a:t>
            </a:r>
            <a:r>
              <a:rPr lang="en-US" dirty="0"/>
              <a:t>beneficial effect associated with </a:t>
            </a:r>
            <a:r>
              <a:rPr lang="en-US" dirty="0" smtClean="0"/>
              <a:t>decreases of fasting </a:t>
            </a:r>
            <a:r>
              <a:rPr lang="en-US" dirty="0"/>
              <a:t>FFA and FGF21, as </a:t>
            </a:r>
            <a:r>
              <a:rPr lang="en-US" dirty="0" smtClean="0"/>
              <a:t>well as </a:t>
            </a:r>
            <a:r>
              <a:rPr lang="en-US" dirty="0"/>
              <a:t>increase of insulin sensitivity.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Molecular analysis </a:t>
            </a:r>
            <a:r>
              <a:rPr lang="en-US" dirty="0"/>
              <a:t>of the signaling pathways in </a:t>
            </a:r>
            <a:r>
              <a:rPr lang="en-US" dirty="0" smtClean="0"/>
              <a:t>subcutaneous adipose tissue revealed </a:t>
            </a:r>
            <a:r>
              <a:rPr lang="en-US" dirty="0"/>
              <a:t>no </a:t>
            </a:r>
            <a:r>
              <a:rPr lang="en-US" dirty="0" smtClean="0"/>
              <a:t>activation of </a:t>
            </a:r>
            <a:r>
              <a:rPr lang="en-US" dirty="0" err="1"/>
              <a:t>mTOR</a:t>
            </a:r>
            <a:r>
              <a:rPr lang="en-US" dirty="0"/>
              <a:t> pathway upon the AP or PP diet.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Nevertheless, larger </a:t>
            </a:r>
            <a:r>
              <a:rPr lang="en-US" dirty="0"/>
              <a:t>and longer dietary intervention studies </a:t>
            </a:r>
            <a:r>
              <a:rPr lang="en-US" dirty="0" smtClean="0"/>
              <a:t>are needed </a:t>
            </a:r>
            <a:r>
              <a:rPr lang="en-US" dirty="0"/>
              <a:t>to show the durability of the responses and </a:t>
            </a:r>
            <a:r>
              <a:rPr lang="en-US" dirty="0" smtClean="0"/>
              <a:t>eventual adverse </a:t>
            </a:r>
            <a:r>
              <a:rPr lang="en-US" dirty="0"/>
              <a:t>effects of the diets.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21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7" y="152400"/>
            <a:ext cx="8312877" cy="1683332"/>
          </a:xfrm>
          <a:prstGeom prst="rect">
            <a:avLst/>
          </a:prstGeom>
        </p:spPr>
      </p:pic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65648" y="1786370"/>
            <a:ext cx="4663752" cy="4851007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2281300" y="2937520"/>
            <a:ext cx="403244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943600" y="6424442"/>
            <a:ext cx="24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EASL. J </a:t>
            </a:r>
            <a:r>
              <a:rPr lang="it-IT" i="1" dirty="0" err="1" smtClean="0"/>
              <a:t>Hepatology</a:t>
            </a:r>
            <a:r>
              <a:rPr lang="it-IT" i="1" dirty="0" smtClean="0"/>
              <a:t>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830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pPr algn="ctr"/>
            <a:r>
              <a:rPr lang="de-CH" dirty="0" smtClean="0"/>
              <a:t>Background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5715000"/>
          </a:xfrm>
        </p:spPr>
        <p:txBody>
          <a:bodyPr>
            <a:normAutofit/>
          </a:bodyPr>
          <a:lstStyle/>
          <a:p>
            <a:pPr algn="just"/>
            <a:r>
              <a:rPr lang="de-CH" dirty="0" smtClean="0"/>
              <a:t>High-protein </a:t>
            </a:r>
            <a:r>
              <a:rPr lang="de-CH" dirty="0"/>
              <a:t>diets </a:t>
            </a:r>
            <a:r>
              <a:rPr lang="de-CH" dirty="0" smtClean="0"/>
              <a:t>have </a:t>
            </a:r>
            <a:r>
              <a:rPr lang="en-US" dirty="0" smtClean="0"/>
              <a:t>shown favorable </a:t>
            </a:r>
            <a:r>
              <a:rPr lang="en-US" dirty="0"/>
              <a:t>effects </a:t>
            </a:r>
            <a:r>
              <a:rPr lang="en-US" dirty="0" smtClean="0"/>
              <a:t>on glucose </a:t>
            </a:r>
            <a:r>
              <a:rPr lang="en-US" dirty="0"/>
              <a:t>metabolism and insulin sensitivity in people </a:t>
            </a:r>
            <a:r>
              <a:rPr lang="en-US" dirty="0" smtClean="0"/>
              <a:t>with type 2 diabetes (T2D), </a:t>
            </a:r>
            <a:r>
              <a:rPr lang="en-US" dirty="0"/>
              <a:t>and it is unclear which metabolic </a:t>
            </a:r>
            <a:r>
              <a:rPr lang="en-US" dirty="0" smtClean="0"/>
              <a:t>pathways are </a:t>
            </a:r>
            <a:r>
              <a:rPr lang="de-CH" dirty="0" smtClean="0"/>
              <a:t>involved.</a:t>
            </a:r>
          </a:p>
          <a:p>
            <a:pPr algn="just"/>
            <a:endParaRPr lang="de-CH" dirty="0" smtClean="0"/>
          </a:p>
          <a:p>
            <a:pPr algn="just"/>
            <a:r>
              <a:rPr lang="de-CH" dirty="0" smtClean="0"/>
              <a:t>Diets </a:t>
            </a:r>
            <a:r>
              <a:rPr lang="de-CH" dirty="0"/>
              <a:t>restricted in </a:t>
            </a:r>
            <a:r>
              <a:rPr lang="de-CH" dirty="0" smtClean="0"/>
              <a:t>methionine </a:t>
            </a:r>
            <a:r>
              <a:rPr lang="en-US" dirty="0" smtClean="0"/>
              <a:t>were </a:t>
            </a:r>
            <a:r>
              <a:rPr lang="en-US" dirty="0"/>
              <a:t>shown to prevent the development of insulin </a:t>
            </a:r>
            <a:r>
              <a:rPr lang="en-US" dirty="0" smtClean="0"/>
              <a:t>resistance and </a:t>
            </a:r>
            <a:r>
              <a:rPr lang="en-US" dirty="0"/>
              <a:t>of the metabolic syndrome in animal models </a:t>
            </a:r>
            <a:r>
              <a:rPr lang="en-US" dirty="0" smtClean="0"/>
              <a:t>by activating </a:t>
            </a:r>
            <a:r>
              <a:rPr lang="en-US" dirty="0"/>
              <a:t>the protective </a:t>
            </a:r>
            <a:r>
              <a:rPr lang="de-CH" dirty="0" smtClean="0"/>
              <a:t>FGF21 pathway. </a:t>
            </a:r>
          </a:p>
          <a:p>
            <a:pPr marL="114300" indent="0" algn="just">
              <a:buNone/>
            </a:pPr>
            <a:endParaRPr lang="de-CH" dirty="0" smtClean="0"/>
          </a:p>
          <a:p>
            <a:pPr algn="just"/>
            <a:r>
              <a:rPr lang="de-CH" dirty="0"/>
              <a:t>BCAAs were proposed </a:t>
            </a:r>
            <a:r>
              <a:rPr lang="de-CH" dirty="0" smtClean="0"/>
              <a:t>to </a:t>
            </a:r>
            <a:r>
              <a:rPr lang="en-US" dirty="0" smtClean="0"/>
              <a:t>induce </a:t>
            </a:r>
            <a:r>
              <a:rPr lang="en-US" dirty="0"/>
              <a:t>insulin resistance by clogging mitochondrial </a:t>
            </a:r>
            <a:r>
              <a:rPr lang="en-US" dirty="0" smtClean="0"/>
              <a:t>adenosine </a:t>
            </a:r>
            <a:r>
              <a:rPr lang="de-CH" dirty="0" smtClean="0"/>
              <a:t>triphosphate production.</a:t>
            </a:r>
          </a:p>
          <a:p>
            <a:pPr marL="114300" indent="0" algn="just">
              <a:buNone/>
            </a:pPr>
            <a:endParaRPr lang="de-CH" dirty="0" smtClean="0"/>
          </a:p>
          <a:p>
            <a:pPr algn="just"/>
            <a:r>
              <a:rPr lang="de-CH" dirty="0" smtClean="0"/>
              <a:t>Plant </a:t>
            </a:r>
            <a:r>
              <a:rPr lang="de-CH" dirty="0"/>
              <a:t>proteins (PPs</a:t>
            </a:r>
            <a:r>
              <a:rPr lang="de-CH" dirty="0" smtClean="0"/>
              <a:t>) </a:t>
            </a:r>
            <a:r>
              <a:rPr lang="en-US" dirty="0" smtClean="0"/>
              <a:t>contain </a:t>
            </a:r>
            <a:r>
              <a:rPr lang="en-US" dirty="0"/>
              <a:t>much lower levels of methionine and BCAAs </a:t>
            </a:r>
            <a:r>
              <a:rPr lang="en-US" dirty="0" smtClean="0"/>
              <a:t>than Animal proteins (APs), </a:t>
            </a:r>
            <a:r>
              <a:rPr lang="en-US" dirty="0"/>
              <a:t>which was proposed to mediate some advantages </a:t>
            </a:r>
            <a:r>
              <a:rPr lang="en-US" dirty="0" smtClean="0"/>
              <a:t>of </a:t>
            </a:r>
            <a:r>
              <a:rPr lang="de-CH" dirty="0" smtClean="0"/>
              <a:t>vegetarian diets.</a:t>
            </a:r>
          </a:p>
          <a:p>
            <a:pPr algn="just"/>
            <a:endParaRPr lang="de-CH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03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AIM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800600"/>
          </a:xfrm>
        </p:spPr>
        <p:txBody>
          <a:bodyPr/>
          <a:lstStyle/>
          <a:p>
            <a:pPr marL="114300" indent="0" algn="ctr">
              <a:buNone/>
            </a:pPr>
            <a:r>
              <a:rPr lang="de-CH" dirty="0"/>
              <a:t>High-protein interventions in </a:t>
            </a:r>
            <a:r>
              <a:rPr lang="de-CH" dirty="0" smtClean="0"/>
              <a:t>patients </a:t>
            </a:r>
            <a:r>
              <a:rPr lang="en-US" dirty="0" smtClean="0"/>
              <a:t>with </a:t>
            </a:r>
            <a:r>
              <a:rPr lang="en-US" dirty="0"/>
              <a:t>NAFLD are lacking</a:t>
            </a:r>
            <a:r>
              <a:rPr lang="en-US" dirty="0" smtClean="0"/>
              <a:t>.</a:t>
            </a:r>
          </a:p>
          <a:p>
            <a:pPr marL="114300" indent="0" algn="ctr">
              <a:buNone/>
            </a:pPr>
            <a:r>
              <a:rPr lang="en-US" dirty="0" smtClean="0"/>
              <a:t> </a:t>
            </a:r>
          </a:p>
          <a:p>
            <a:pPr marL="114300" indent="0" algn="ctr">
              <a:buNone/>
            </a:pPr>
            <a:r>
              <a:rPr lang="en-US" dirty="0" smtClean="0"/>
              <a:t>In </a:t>
            </a:r>
            <a:r>
              <a:rPr lang="en-US" dirty="0"/>
              <a:t>addition, there are no </a:t>
            </a:r>
            <a:r>
              <a:rPr lang="en-US" dirty="0" smtClean="0"/>
              <a:t>data regarding </a:t>
            </a:r>
            <a:r>
              <a:rPr lang="en-US" dirty="0"/>
              <a:t>whether or not the origin of dietary protein </a:t>
            </a:r>
            <a:r>
              <a:rPr lang="en-US" dirty="0" smtClean="0"/>
              <a:t>plays a </a:t>
            </a:r>
            <a:r>
              <a:rPr lang="en-US" dirty="0"/>
              <a:t>role in liver fat accumulation in humans with NAFLD</a:t>
            </a:r>
            <a:r>
              <a:rPr lang="en-US" dirty="0" smtClean="0"/>
              <a:t>.</a:t>
            </a:r>
          </a:p>
          <a:p>
            <a:pPr marL="114300" indent="0" algn="just">
              <a:buNone/>
            </a:pPr>
            <a:endParaRPr lang="en-US" dirty="0" smtClean="0"/>
          </a:p>
          <a:p>
            <a:pPr marL="114300" indent="0" algn="just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 smtClean="0"/>
              <a:t>The </a:t>
            </a:r>
            <a:r>
              <a:rPr lang="en-US" dirty="0"/>
              <a:t>aim of the present study was to compare </a:t>
            </a:r>
            <a:r>
              <a:rPr lang="en-US" dirty="0" smtClean="0"/>
              <a:t>the effects </a:t>
            </a:r>
            <a:r>
              <a:rPr lang="en-US" dirty="0"/>
              <a:t>of </a:t>
            </a:r>
            <a:endParaRPr lang="en-US" dirty="0" smtClean="0"/>
          </a:p>
          <a:p>
            <a:pPr marL="114300" indent="0" algn="ctr">
              <a:buNone/>
            </a:pPr>
            <a:r>
              <a:rPr lang="en-US" dirty="0" smtClean="0"/>
              <a:t>2 </a:t>
            </a:r>
            <a:r>
              <a:rPr lang="en-US" dirty="0" err="1"/>
              <a:t>isocaloric</a:t>
            </a:r>
            <a:r>
              <a:rPr lang="en-US" dirty="0"/>
              <a:t> high-protein diets containing either </a:t>
            </a:r>
            <a:r>
              <a:rPr lang="en-US" dirty="0" smtClean="0"/>
              <a:t>AP or </a:t>
            </a:r>
            <a:r>
              <a:rPr lang="en-US" dirty="0"/>
              <a:t>PP </a:t>
            </a:r>
            <a:endParaRPr lang="en-US" dirty="0" smtClean="0"/>
          </a:p>
          <a:p>
            <a:pPr marL="114300" indent="0" algn="ctr">
              <a:buNone/>
            </a:pPr>
            <a:r>
              <a:rPr lang="en-US" dirty="0" smtClean="0"/>
              <a:t>on </a:t>
            </a:r>
            <a:r>
              <a:rPr lang="en-US" dirty="0"/>
              <a:t>liver fat content in </a:t>
            </a:r>
            <a:r>
              <a:rPr lang="en-US" b="1" dirty="0">
                <a:solidFill>
                  <a:srgbClr val="FF0000"/>
                </a:solidFill>
              </a:rPr>
              <a:t>subjects with T2D </a:t>
            </a:r>
            <a:r>
              <a:rPr lang="en-US" dirty="0" smtClean="0"/>
              <a:t>accompanied </a:t>
            </a:r>
            <a:r>
              <a:rPr lang="de-CH" dirty="0" smtClean="0"/>
              <a:t>by </a:t>
            </a:r>
            <a:r>
              <a:rPr lang="de-CH" b="1" dirty="0">
                <a:solidFill>
                  <a:srgbClr val="FF0000"/>
                </a:solidFill>
              </a:rPr>
              <a:t>NAFLD</a:t>
            </a:r>
            <a:r>
              <a:rPr lang="de-CH" dirty="0"/>
              <a:t>.</a:t>
            </a:r>
          </a:p>
        </p:txBody>
      </p:sp>
      <p:sp>
        <p:nvSpPr>
          <p:cNvPr id="4" name="Down Arrow 3"/>
          <p:cNvSpPr/>
          <p:nvPr/>
        </p:nvSpPr>
        <p:spPr>
          <a:xfrm>
            <a:off x="4054642" y="35052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26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de-CH" dirty="0" smtClean="0"/>
              <a:t>Materials and Methods - 1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305800" cy="53340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n-US" u="sng" dirty="0" smtClean="0"/>
              <a:t>Study design</a:t>
            </a:r>
            <a:r>
              <a:rPr lang="en-US" dirty="0" smtClean="0"/>
              <a:t>: 6-week intervention randomized </a:t>
            </a:r>
            <a:r>
              <a:rPr lang="en-US" dirty="0"/>
              <a:t>clinical trial with an open-label, </a:t>
            </a:r>
            <a:r>
              <a:rPr lang="en-US" dirty="0" smtClean="0"/>
              <a:t>parallel arm </a:t>
            </a:r>
            <a:r>
              <a:rPr lang="de-CH" dirty="0" smtClean="0"/>
              <a:t>study design.</a:t>
            </a:r>
          </a:p>
          <a:p>
            <a:pPr marL="114300" indent="0" algn="just">
              <a:buNone/>
            </a:pPr>
            <a:endParaRPr lang="en-US" dirty="0" smtClean="0"/>
          </a:p>
          <a:p>
            <a:pPr marL="114300" indent="0" algn="just">
              <a:buNone/>
            </a:pPr>
            <a:r>
              <a:rPr lang="en-US" dirty="0" smtClean="0"/>
              <a:t>Group matching </a:t>
            </a:r>
            <a:r>
              <a:rPr lang="en-US" dirty="0"/>
              <a:t>for age, sex, </a:t>
            </a:r>
            <a:r>
              <a:rPr lang="en-US" dirty="0" smtClean="0"/>
              <a:t>BMI, glycated hemoglobin </a:t>
            </a:r>
            <a:r>
              <a:rPr lang="en-US" dirty="0"/>
              <a:t>A1c, and glucose-lowering </a:t>
            </a:r>
            <a:r>
              <a:rPr lang="en-US" dirty="0" smtClean="0"/>
              <a:t>drugs.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 algn="just">
              <a:buNone/>
            </a:pPr>
            <a:r>
              <a:rPr lang="de-CH" dirty="0"/>
              <a:t>Both diets were </a:t>
            </a:r>
            <a:r>
              <a:rPr lang="de-CH" dirty="0" smtClean="0"/>
              <a:t>isocaloric </a:t>
            </a:r>
            <a:r>
              <a:rPr lang="en-US" dirty="0" smtClean="0"/>
              <a:t>and </a:t>
            </a:r>
            <a:r>
              <a:rPr lang="en-US" dirty="0"/>
              <a:t>had the same macronutrient composition (30 </a:t>
            </a:r>
            <a:r>
              <a:rPr lang="en-US" dirty="0" smtClean="0"/>
              <a:t>% </a:t>
            </a:r>
            <a:r>
              <a:rPr lang="de-CH" dirty="0" smtClean="0"/>
              <a:t>protein</a:t>
            </a:r>
            <a:r>
              <a:rPr lang="de-CH" dirty="0"/>
              <a:t>, </a:t>
            </a:r>
            <a:r>
              <a:rPr lang="de-CH" dirty="0" smtClean="0"/>
              <a:t>40% </a:t>
            </a:r>
            <a:r>
              <a:rPr lang="de-CH" dirty="0"/>
              <a:t>carbohydrates, </a:t>
            </a:r>
            <a:r>
              <a:rPr lang="de-CH" dirty="0" smtClean="0"/>
              <a:t>30% </a:t>
            </a:r>
            <a:r>
              <a:rPr lang="de-CH" dirty="0"/>
              <a:t>fat</a:t>
            </a:r>
            <a:r>
              <a:rPr lang="de-CH" dirty="0" smtClean="0"/>
              <a:t>). </a:t>
            </a:r>
            <a:r>
              <a:rPr lang="en-US" dirty="0"/>
              <a:t>The </a:t>
            </a:r>
            <a:r>
              <a:rPr lang="en-US" dirty="0" smtClean="0"/>
              <a:t>AP diet </a:t>
            </a:r>
            <a:r>
              <a:rPr lang="en-US" dirty="0"/>
              <a:t>was rich </a:t>
            </a:r>
            <a:r>
              <a:rPr lang="en-US" dirty="0" smtClean="0"/>
              <a:t>in meat </a:t>
            </a:r>
            <a:r>
              <a:rPr lang="en-US" dirty="0"/>
              <a:t>and dairy foods, the PP diet consisted mainly of </a:t>
            </a:r>
            <a:r>
              <a:rPr lang="en-US" dirty="0" smtClean="0"/>
              <a:t>legume </a:t>
            </a:r>
            <a:r>
              <a:rPr lang="de-CH" dirty="0" smtClean="0"/>
              <a:t>protein.</a:t>
            </a:r>
          </a:p>
          <a:p>
            <a:pPr marL="114300" indent="0" algn="just">
              <a:buNone/>
            </a:pPr>
            <a:endParaRPr lang="en-US" dirty="0" smtClean="0"/>
          </a:p>
          <a:p>
            <a:pPr marL="114300" indent="0" algn="just">
              <a:buNone/>
            </a:pPr>
            <a:r>
              <a:rPr lang="en-US" dirty="0" smtClean="0"/>
              <a:t>Participants </a:t>
            </a:r>
            <a:r>
              <a:rPr lang="en-US" dirty="0"/>
              <a:t>were asked to maintain their physical activity patterns for the duration of the study</a:t>
            </a:r>
            <a:r>
              <a:rPr lang="en-US" dirty="0" smtClean="0"/>
              <a:t>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048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de-CH" dirty="0" smtClean="0"/>
              <a:t>Materials and Methods - 2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305800" cy="53340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endParaRPr lang="en-US" dirty="0" smtClean="0"/>
          </a:p>
          <a:p>
            <a:pPr marL="114300" indent="0" algn="just">
              <a:buNone/>
            </a:pPr>
            <a:r>
              <a:rPr lang="en-US" u="sng" dirty="0" smtClean="0"/>
              <a:t>Exclusion criteria</a:t>
            </a:r>
            <a:r>
              <a:rPr lang="en-US" dirty="0" smtClean="0"/>
              <a:t>: </a:t>
            </a:r>
          </a:p>
          <a:p>
            <a:pPr marL="114300" indent="0" algn="just">
              <a:buNone/>
            </a:pPr>
            <a:endParaRPr lang="en-US" dirty="0"/>
          </a:p>
          <a:p>
            <a:pPr algn="just"/>
            <a:r>
              <a:rPr lang="en-US" dirty="0"/>
              <a:t>impaired </a:t>
            </a:r>
            <a:r>
              <a:rPr lang="en-US" dirty="0" smtClean="0"/>
              <a:t>renal, </a:t>
            </a:r>
            <a:r>
              <a:rPr lang="en-US" dirty="0"/>
              <a:t>liver, or thyroid function; </a:t>
            </a:r>
            <a:endParaRPr lang="en-US" dirty="0" smtClean="0"/>
          </a:p>
          <a:p>
            <a:pPr algn="just"/>
            <a:r>
              <a:rPr lang="en-US" dirty="0" smtClean="0"/>
              <a:t>glucocorticoid </a:t>
            </a:r>
            <a:r>
              <a:rPr lang="en-US" dirty="0"/>
              <a:t>therapy</a:t>
            </a:r>
            <a:r>
              <a:rPr lang="en-US" dirty="0" smtClean="0"/>
              <a:t>, stroke</a:t>
            </a:r>
            <a:r>
              <a:rPr lang="en-US" dirty="0"/>
              <a:t>, or heart attack in the last 6 months, or cancer </a:t>
            </a:r>
            <a:r>
              <a:rPr lang="en-US" dirty="0" smtClean="0"/>
              <a:t>in the </a:t>
            </a:r>
            <a:r>
              <a:rPr lang="en-US" dirty="0"/>
              <a:t>last 2 years; </a:t>
            </a:r>
            <a:endParaRPr lang="en-US" dirty="0" smtClean="0"/>
          </a:p>
          <a:p>
            <a:pPr algn="just"/>
            <a:r>
              <a:rPr lang="en-US" dirty="0" smtClean="0"/>
              <a:t>acute </a:t>
            </a:r>
            <a:r>
              <a:rPr lang="en-US" dirty="0"/>
              <a:t>or chronic </a:t>
            </a:r>
            <a:r>
              <a:rPr lang="en-US" dirty="0" smtClean="0"/>
              <a:t>inflammatory disease</a:t>
            </a:r>
            <a:r>
              <a:rPr lang="en-US" dirty="0"/>
              <a:t>, mental disorders and depression, food intolerance, </a:t>
            </a:r>
            <a:r>
              <a:rPr lang="en-US" dirty="0" smtClean="0"/>
              <a:t>or weight </a:t>
            </a:r>
            <a:r>
              <a:rPr lang="en-US" dirty="0"/>
              <a:t>change &gt;3 kg within the previous 3 months. </a:t>
            </a:r>
            <a:endParaRPr lang="en-US" dirty="0" smtClean="0"/>
          </a:p>
          <a:p>
            <a:pPr marL="11430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de-CH" dirty="0" smtClean="0"/>
              <a:t>Materials and Methods - 3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305800" cy="5334000"/>
          </a:xfrm>
        </p:spPr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en-US" dirty="0"/>
              <a:t>T</a:t>
            </a:r>
            <a:r>
              <a:rPr lang="en-US" dirty="0" smtClean="0"/>
              <a:t>he following procedures were performed at </a:t>
            </a:r>
            <a:r>
              <a:rPr lang="en-US" dirty="0"/>
              <a:t>the beginning and the end of </a:t>
            </a:r>
            <a:r>
              <a:rPr lang="en-US" dirty="0" smtClean="0"/>
              <a:t>the study: </a:t>
            </a:r>
          </a:p>
          <a:p>
            <a:pPr marL="11430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subcutaneous </a:t>
            </a:r>
            <a:r>
              <a:rPr lang="en-US" dirty="0"/>
              <a:t>adipose tissue (SAT) samples </a:t>
            </a:r>
            <a:r>
              <a:rPr lang="en-US" dirty="0" smtClean="0"/>
              <a:t>collection</a:t>
            </a:r>
            <a:endParaRPr lang="en-US" dirty="0"/>
          </a:p>
          <a:p>
            <a:pPr algn="just"/>
            <a:r>
              <a:rPr lang="en-US" dirty="0" err="1" smtClean="0"/>
              <a:t>hyperinsulinemic</a:t>
            </a:r>
            <a:r>
              <a:rPr lang="en-US" dirty="0" smtClean="0"/>
              <a:t> </a:t>
            </a:r>
            <a:r>
              <a:rPr lang="en-US" dirty="0" err="1"/>
              <a:t>euglycemic</a:t>
            </a:r>
            <a:r>
              <a:rPr lang="en-US" dirty="0"/>
              <a:t> </a:t>
            </a:r>
            <a:r>
              <a:rPr lang="en-US" dirty="0" smtClean="0"/>
              <a:t>clamp </a:t>
            </a:r>
          </a:p>
          <a:p>
            <a:pPr algn="just"/>
            <a:r>
              <a:rPr lang="en-US" dirty="0" smtClean="0"/>
              <a:t>meal </a:t>
            </a:r>
            <a:r>
              <a:rPr lang="en-US" dirty="0"/>
              <a:t>tolerance </a:t>
            </a:r>
            <a:r>
              <a:rPr lang="en-US" dirty="0" smtClean="0"/>
              <a:t>test </a:t>
            </a:r>
          </a:p>
          <a:p>
            <a:pPr algn="just"/>
            <a:r>
              <a:rPr lang="en-US" dirty="0" smtClean="0"/>
              <a:t>m</a:t>
            </a:r>
            <a:r>
              <a:rPr lang="de-CH" dirty="0" smtClean="0"/>
              <a:t>agnetic </a:t>
            </a:r>
            <a:r>
              <a:rPr lang="en-US" dirty="0" smtClean="0"/>
              <a:t>resonance </a:t>
            </a:r>
            <a:r>
              <a:rPr lang="en-US" dirty="0"/>
              <a:t>imaging and magnetic resonance </a:t>
            </a:r>
            <a:r>
              <a:rPr lang="en-US" dirty="0" smtClean="0"/>
              <a:t>spectroscopy </a:t>
            </a:r>
            <a:r>
              <a:rPr lang="de-CH" dirty="0" smtClean="0"/>
              <a:t>for quantification </a:t>
            </a:r>
            <a:r>
              <a:rPr lang="en-US" dirty="0" smtClean="0"/>
              <a:t>of </a:t>
            </a:r>
            <a:r>
              <a:rPr lang="en-US" dirty="0"/>
              <a:t>abdominal fat depots and intrahepatic lipids</a:t>
            </a:r>
            <a:r>
              <a:rPr lang="en-US" dirty="0" smtClean="0"/>
              <a:t>, </a:t>
            </a:r>
            <a:r>
              <a:rPr lang="de-CH" dirty="0" smtClean="0"/>
              <a:t>respectively</a:t>
            </a:r>
          </a:p>
          <a:p>
            <a:pPr algn="just"/>
            <a:r>
              <a:rPr lang="de-CH" dirty="0" smtClean="0"/>
              <a:t>indirect calorimetry</a:t>
            </a:r>
            <a:r>
              <a:rPr lang="en-US" dirty="0" smtClean="0"/>
              <a:t> in the fasting </a:t>
            </a:r>
            <a:r>
              <a:rPr lang="en-US" dirty="0"/>
              <a:t>state to estimate the resting energy expenditure </a:t>
            </a:r>
            <a:r>
              <a:rPr lang="en-US" dirty="0" smtClean="0"/>
              <a:t>and </a:t>
            </a:r>
            <a:r>
              <a:rPr lang="de-CH" dirty="0" smtClean="0"/>
              <a:t>the </a:t>
            </a:r>
            <a:r>
              <a:rPr lang="de-CH" dirty="0"/>
              <a:t>respiratory </a:t>
            </a:r>
            <a:r>
              <a:rPr lang="de-CH" dirty="0" smtClean="0"/>
              <a:t>quotient</a:t>
            </a:r>
          </a:p>
          <a:p>
            <a:pPr algn="just"/>
            <a:r>
              <a:rPr lang="en-US" dirty="0" smtClean="0"/>
              <a:t>fasting </a:t>
            </a:r>
            <a:r>
              <a:rPr lang="en-US" dirty="0"/>
              <a:t>blood </a:t>
            </a:r>
            <a:r>
              <a:rPr lang="en-US" dirty="0" smtClean="0"/>
              <a:t>collections </a:t>
            </a:r>
            <a:r>
              <a:rPr lang="de-CH" dirty="0" smtClean="0"/>
              <a:t>for measuring: routine markers, plasma FFA, insulin, </a:t>
            </a:r>
            <a:r>
              <a:rPr lang="fr-FR" dirty="0" smtClean="0"/>
              <a:t>IL-18</a:t>
            </a:r>
            <a:r>
              <a:rPr lang="fr-FR" dirty="0"/>
              <a:t>, monocyte </a:t>
            </a:r>
            <a:r>
              <a:rPr lang="fr-FR" dirty="0" err="1"/>
              <a:t>chemotactic</a:t>
            </a:r>
            <a:r>
              <a:rPr lang="fr-FR" dirty="0"/>
              <a:t> protein-1</a:t>
            </a:r>
            <a:r>
              <a:rPr lang="fr-FR" dirty="0" smtClean="0"/>
              <a:t>, </a:t>
            </a:r>
            <a:r>
              <a:rPr lang="en-US" dirty="0" smtClean="0"/>
              <a:t>adiponectin</a:t>
            </a:r>
            <a:r>
              <a:rPr lang="en-US" dirty="0"/>
              <a:t>, </a:t>
            </a:r>
            <a:r>
              <a:rPr lang="en-US" dirty="0" smtClean="0"/>
              <a:t>FGF21,</a:t>
            </a:r>
            <a:r>
              <a:rPr lang="en-US" dirty="0"/>
              <a:t> </a:t>
            </a:r>
            <a:r>
              <a:rPr lang="en-US" dirty="0" smtClean="0"/>
              <a:t>caspase-cleaved </a:t>
            </a:r>
            <a:r>
              <a:rPr lang="en-US" dirty="0"/>
              <a:t>keratin 18 fragment by </a:t>
            </a:r>
            <a:r>
              <a:rPr lang="en-US" dirty="0" smtClean="0"/>
              <a:t>M30-Apoptosense, IL-8, TNF-a, IL-6.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7620000" cy="1143000"/>
          </a:xfrm>
        </p:spPr>
        <p:txBody>
          <a:bodyPr/>
          <a:lstStyle/>
          <a:p>
            <a:pPr algn="ctr"/>
            <a:r>
              <a:rPr lang="de-CH" dirty="0" smtClean="0"/>
              <a:t>Results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7620000" cy="4800600"/>
          </a:xfrm>
        </p:spPr>
        <p:txBody>
          <a:bodyPr/>
          <a:lstStyle/>
          <a:p>
            <a:pPr marL="114300" indent="0" algn="ctr">
              <a:buNone/>
            </a:pPr>
            <a:r>
              <a:rPr lang="en-US" dirty="0"/>
              <a:t>A total of 37 participants concluded the clinical </a:t>
            </a:r>
            <a:r>
              <a:rPr lang="en-US" dirty="0" smtClean="0"/>
              <a:t>study </a:t>
            </a:r>
          </a:p>
          <a:p>
            <a:pPr marL="114300" indent="0" algn="ctr">
              <a:buNone/>
            </a:pPr>
            <a:r>
              <a:rPr lang="en-US" dirty="0" smtClean="0"/>
              <a:t>(AP </a:t>
            </a:r>
            <a:r>
              <a:rPr lang="en-US" dirty="0"/>
              <a:t>group: 6 females, 12 males; PP group: 7 females, </a:t>
            </a:r>
            <a:r>
              <a:rPr lang="en-US" dirty="0" smtClean="0"/>
              <a:t>12 </a:t>
            </a:r>
            <a:r>
              <a:rPr lang="de-CH" dirty="0" smtClean="0"/>
              <a:t>males</a:t>
            </a:r>
            <a:r>
              <a:rPr lang="de-CH" dirty="0"/>
              <a:t>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54" y="1828800"/>
            <a:ext cx="7794546" cy="4702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e 5"/>
          <p:cNvSpPr/>
          <p:nvPr/>
        </p:nvSpPr>
        <p:spPr>
          <a:xfrm>
            <a:off x="4419600" y="2895600"/>
            <a:ext cx="685800" cy="26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6781800" y="2895600"/>
            <a:ext cx="685800" cy="26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5"/>
          <p:cNvSpPr/>
          <p:nvPr/>
        </p:nvSpPr>
        <p:spPr>
          <a:xfrm>
            <a:off x="4419600" y="3470920"/>
            <a:ext cx="685800" cy="567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5"/>
          <p:cNvSpPr/>
          <p:nvPr/>
        </p:nvSpPr>
        <p:spPr>
          <a:xfrm>
            <a:off x="4419600" y="5181600"/>
            <a:ext cx="685800" cy="26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5"/>
          <p:cNvSpPr/>
          <p:nvPr/>
        </p:nvSpPr>
        <p:spPr>
          <a:xfrm>
            <a:off x="6781800" y="5223520"/>
            <a:ext cx="685800" cy="26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54102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" y="312420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" y="3733800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7620000" cy="1143000"/>
          </a:xfrm>
        </p:spPr>
        <p:txBody>
          <a:bodyPr/>
          <a:lstStyle/>
          <a:p>
            <a:pPr algn="ctr"/>
            <a:r>
              <a:rPr lang="de-CH" dirty="0" smtClean="0"/>
              <a:t>Lipid contents</a:t>
            </a:r>
            <a:endParaRPr lang="de-CH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4800" y="1066800"/>
            <a:ext cx="7658100" cy="2857500"/>
            <a:chOff x="304800" y="2057400"/>
            <a:chExt cx="7658100" cy="28575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057400"/>
              <a:ext cx="765810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981200" y="2209800"/>
              <a:ext cx="1050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b="1" dirty="0" smtClean="0">
                  <a:solidFill>
                    <a:srgbClr val="FF0000"/>
                  </a:solidFill>
                </a:rPr>
                <a:t>P &lt; 0.001</a:t>
              </a:r>
              <a:endParaRPr lang="de-CH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02912" y="2057400"/>
              <a:ext cx="1050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b="1" dirty="0" smtClean="0">
                  <a:solidFill>
                    <a:srgbClr val="FF0000"/>
                  </a:solidFill>
                </a:rPr>
                <a:t>P &lt; 0.001</a:t>
              </a:r>
              <a:endParaRPr lang="de-CH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1025" y="4038600"/>
            <a:ext cx="7381875" cy="2705100"/>
            <a:chOff x="581025" y="4038600"/>
            <a:chExt cx="7381875" cy="27051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25" y="4038600"/>
              <a:ext cx="7381875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235712" y="4572000"/>
              <a:ext cx="1050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b="1" dirty="0" smtClean="0">
                  <a:solidFill>
                    <a:srgbClr val="FF0000"/>
                  </a:solidFill>
                </a:rPr>
                <a:t>P &lt; 0.001</a:t>
              </a:r>
              <a:endParaRPr lang="de-CH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97637" y="4507468"/>
              <a:ext cx="7697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b="1" dirty="0" smtClean="0">
                  <a:solidFill>
                    <a:srgbClr val="FF0000"/>
                  </a:solidFill>
                </a:rPr>
                <a:t>P &lt; 0.001</a:t>
              </a:r>
              <a:endParaRPr lang="de-CH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67400" y="4295001"/>
              <a:ext cx="6912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b="1" dirty="0" smtClean="0">
                  <a:solidFill>
                    <a:srgbClr val="FF0000"/>
                  </a:solidFill>
                </a:rPr>
                <a:t>P &lt; 0.05</a:t>
              </a:r>
              <a:endParaRPr lang="de-CH" sz="1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9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1219</Words>
  <Application>Microsoft Office PowerPoint</Application>
  <PresentationFormat>Bildschirmpräsentation (4:3)</PresentationFormat>
  <Paragraphs>124</Paragraphs>
  <Slides>18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</vt:lpstr>
      <vt:lpstr>Adjacency</vt:lpstr>
      <vt:lpstr>Isocaloric Diets High in Animal or Plant Protein Reduce Liver Fat and Inflammation in Individuals With Type 2 Diabetes.  Markova M, et al.     Department of Clinical Nutrition of the German Institute of Human Nutrition Potsdam-Rehbruecke (Nuthetal, Germany) </vt:lpstr>
      <vt:lpstr>PowerPoint-Präsentation</vt:lpstr>
      <vt:lpstr>Background</vt:lpstr>
      <vt:lpstr>AIM</vt:lpstr>
      <vt:lpstr>Materials and Methods - 1</vt:lpstr>
      <vt:lpstr>Materials and Methods - 2</vt:lpstr>
      <vt:lpstr>Materials and Methods - 3</vt:lpstr>
      <vt:lpstr>Results</vt:lpstr>
      <vt:lpstr>Lipid contents</vt:lpstr>
      <vt:lpstr>Insulin-sensitivity</vt:lpstr>
      <vt:lpstr>Free Fatty Acids Blood Levels</vt:lpstr>
      <vt:lpstr>PowerPoint-Präsentation</vt:lpstr>
      <vt:lpstr>Free Amino Acid Blood Levels</vt:lpstr>
      <vt:lpstr>Differences in postprandial free amino acid levels after PP and AP meals.</vt:lpstr>
      <vt:lpstr>Inflammatory Markers</vt:lpstr>
      <vt:lpstr>FGF-21</vt:lpstr>
      <vt:lpstr>Gene Expression and Protein Modification in Adipose Tissue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Statins decrease the risk of decompensation in HBV- and HCV-related cirrhosis:  A population-based study.  Chang FM, Wang YP, Lang HC, Tsai CF, Hou MC, Lee FY, Lu CL. (Taiwan)</dc:title>
  <dc:creator>Maria G</dc:creator>
  <cp:lastModifiedBy>Cornels, Angelika</cp:lastModifiedBy>
  <cp:revision>38</cp:revision>
  <dcterms:created xsi:type="dcterms:W3CDTF">2006-08-16T00:00:00Z</dcterms:created>
  <dcterms:modified xsi:type="dcterms:W3CDTF">2018-02-01T08:26:35Z</dcterms:modified>
</cp:coreProperties>
</file>