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9CC2E1-09C9-4A23-94C3-42434DCD618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392970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CC2E1-09C9-4A23-94C3-42434DCD618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132563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CC2E1-09C9-4A23-94C3-42434DCD618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1237027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CC2E1-09C9-4A23-94C3-42434DCD618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81436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9CC2E1-09C9-4A23-94C3-42434DCD618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402911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9CC2E1-09C9-4A23-94C3-42434DCD6187}"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385737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9CC2E1-09C9-4A23-94C3-42434DCD6187}" type="datetimeFigureOut">
              <a:rPr lang="en-US" smtClean="0"/>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1673050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9CC2E1-09C9-4A23-94C3-42434DCD6187}" type="datetimeFigureOut">
              <a:rPr lang="en-US" smtClean="0"/>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403298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CC2E1-09C9-4A23-94C3-42434DCD6187}" type="datetimeFigureOut">
              <a:rPr lang="en-US" smtClean="0"/>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322182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9CC2E1-09C9-4A23-94C3-42434DCD6187}"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1701065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9CC2E1-09C9-4A23-94C3-42434DCD6187}"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B30A5-7054-46C0-9D15-28A6AF6429E1}" type="slidenum">
              <a:rPr lang="en-US" smtClean="0"/>
              <a:t>‹#›</a:t>
            </a:fld>
            <a:endParaRPr lang="en-US"/>
          </a:p>
        </p:txBody>
      </p:sp>
    </p:spTree>
    <p:extLst>
      <p:ext uri="{BB962C8B-B14F-4D97-AF65-F5344CB8AC3E}">
        <p14:creationId xmlns:p14="http://schemas.microsoft.com/office/powerpoint/2010/main" val="126561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CC2E1-09C9-4A23-94C3-42434DCD6187}" type="datetimeFigureOut">
              <a:rPr lang="en-US" smtClean="0"/>
              <a:t>7/2/2019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B30A5-7054-46C0-9D15-28A6AF6429E1}" type="slidenum">
              <a:rPr lang="en-US" smtClean="0"/>
              <a:t>‹#›</a:t>
            </a:fld>
            <a:endParaRPr lang="en-US"/>
          </a:p>
        </p:txBody>
      </p:sp>
    </p:spTree>
    <p:extLst>
      <p:ext uri="{BB962C8B-B14F-4D97-AF65-F5344CB8AC3E}">
        <p14:creationId xmlns:p14="http://schemas.microsoft.com/office/powerpoint/2010/main" val="855486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2700" y="143031"/>
            <a:ext cx="10515600" cy="486002"/>
          </a:xfrm>
        </p:spPr>
        <p:txBody>
          <a:bodyPr>
            <a:normAutofit/>
          </a:bodyPr>
          <a:lstStyle/>
          <a:p>
            <a:r>
              <a:rPr lang="en-US" sz="1600" b="1" dirty="0" smtClean="0">
                <a:latin typeface="Arial" panose="020B0604020202020204" pitchFamily="34" charset="0"/>
                <a:cs typeface="Arial" panose="020B0604020202020204" pitchFamily="34" charset="0"/>
              </a:rPr>
              <a:t>Susana G. Rodrigues, MD-PhD student; Apr ‘17-Jul ’19, funded by the </a:t>
            </a:r>
            <a:r>
              <a:rPr lang="en-US" sz="1600" b="1" i="1" dirty="0" err="1" smtClean="0">
                <a:latin typeface="Arial" panose="020B0604020202020204" pitchFamily="34" charset="0"/>
                <a:cs typeface="Arial" panose="020B0604020202020204" pitchFamily="34" charset="0"/>
              </a:rPr>
              <a:t>Stiftung</a:t>
            </a:r>
            <a:r>
              <a:rPr lang="en-US" sz="1600" b="1" i="1" dirty="0" smtClean="0">
                <a:latin typeface="Arial" panose="020B0604020202020204" pitchFamily="34" charset="0"/>
                <a:cs typeface="Arial" panose="020B0604020202020204" pitchFamily="34" charset="0"/>
              </a:rPr>
              <a:t> </a:t>
            </a:r>
            <a:r>
              <a:rPr lang="en-US" sz="1600" b="1" i="1" dirty="0" err="1" smtClean="0">
                <a:latin typeface="Arial" panose="020B0604020202020204" pitchFamily="34" charset="0"/>
                <a:cs typeface="Arial" panose="020B0604020202020204" pitchFamily="34" charset="0"/>
              </a:rPr>
              <a:t>für</a:t>
            </a:r>
            <a:r>
              <a:rPr lang="en-US" sz="1600" b="1" i="1" dirty="0" smtClean="0">
                <a:latin typeface="Arial" panose="020B0604020202020204" pitchFamily="34" charset="0"/>
                <a:cs typeface="Arial" panose="020B0604020202020204" pitchFamily="34" charset="0"/>
              </a:rPr>
              <a:t> </a:t>
            </a:r>
            <a:r>
              <a:rPr lang="en-US" sz="1600" b="1" i="1" dirty="0" err="1" smtClean="0">
                <a:latin typeface="Arial" panose="020B0604020202020204" pitchFamily="34" charset="0"/>
                <a:cs typeface="Arial" panose="020B0604020202020204" pitchFamily="34" charset="0"/>
              </a:rPr>
              <a:t>Leberkrankheiten</a:t>
            </a:r>
            <a:r>
              <a:rPr lang="en-US" sz="1600" b="1" i="1"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Bern</a:t>
            </a:r>
            <a:endParaRPr lang="en-US" sz="1600" b="1" dirty="0">
              <a:latin typeface="Arial" panose="020B0604020202020204" pitchFamily="34" charset="0"/>
              <a:cs typeface="Arial" panose="020B0604020202020204" pitchFamily="34" charset="0"/>
            </a:endParaRPr>
          </a:p>
        </p:txBody>
      </p:sp>
      <p:sp>
        <p:nvSpPr>
          <p:cNvPr id="12" name="Content Placeholder 11"/>
          <p:cNvSpPr>
            <a:spLocks noGrp="1"/>
          </p:cNvSpPr>
          <p:nvPr>
            <p:ph idx="1"/>
          </p:nvPr>
        </p:nvSpPr>
        <p:spPr>
          <a:xfrm>
            <a:off x="399208" y="662633"/>
            <a:ext cx="11208657" cy="5771417"/>
          </a:xfrm>
        </p:spPr>
        <p:style>
          <a:lnRef idx="2">
            <a:schemeClr val="dk1"/>
          </a:lnRef>
          <a:fillRef idx="1">
            <a:schemeClr val="lt1"/>
          </a:fillRef>
          <a:effectRef idx="0">
            <a:schemeClr val="dk1"/>
          </a:effectRef>
          <a:fontRef idx="minor">
            <a:schemeClr val="dk1"/>
          </a:fontRef>
        </p:style>
        <p:txBody>
          <a:bodyPr>
            <a:noAutofit/>
          </a:bodyPr>
          <a:lstStyle/>
          <a:p>
            <a:pPr>
              <a:spcAft>
                <a:spcPts val="0"/>
              </a:spcAft>
            </a:pPr>
            <a:r>
              <a:rPr lang="en-US" sz="1400" b="1" dirty="0">
                <a:solidFill>
                  <a:srgbClr val="000000"/>
                </a:solidFill>
                <a:latin typeface="Arial" panose="020B0604020202020204" pitchFamily="34" charset="0"/>
                <a:ea typeface="Calibri" panose="020F0502020204030204" pitchFamily="34" charset="0"/>
                <a:cs typeface="Arial" panose="020B0604020202020204" pitchFamily="34" charset="0"/>
              </a:rPr>
              <a:t>1. Portal vein recanalisation with transjugular intrahepatic portosystemic shunt (TIPSS) creation for PVT: a systematic review and meta-analysis</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400" b="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A systemic literature review was carried out to determine the main outcomes of TIPS insertion in the context of PVT, namely feasibility, safety and recanalization of the PV. A meta-analysis was performed. </a:t>
            </a:r>
            <a:r>
              <a:rPr lang="en-US" sz="1400" i="1" dirty="0">
                <a:solidFill>
                  <a:srgbClr val="000000"/>
                </a:solidFill>
                <a:latin typeface="Arial" panose="020B0604020202020204" pitchFamily="34" charset="0"/>
                <a:ea typeface="Calibri" panose="020F0502020204030204" pitchFamily="34" charset="0"/>
                <a:cs typeface="Arial" panose="020B0604020202020204" pitchFamily="34" charset="0"/>
              </a:rPr>
              <a:t>Published in Alimentary </a:t>
            </a:r>
            <a:r>
              <a:rPr lang="de-CH" sz="1400" i="1" dirty="0">
                <a:solidFill>
                  <a:srgbClr val="000000"/>
                </a:solidFill>
                <a:latin typeface="Arial" panose="020B0604020202020204" pitchFamily="34" charset="0"/>
                <a:ea typeface="Calibri" panose="020F0502020204030204" pitchFamily="34" charset="0"/>
                <a:cs typeface="Arial" panose="020B0604020202020204" pitchFamily="34" charset="0"/>
              </a:rPr>
              <a:t>Aliment </a:t>
            </a:r>
            <a:r>
              <a:rPr lang="de-CH"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Pharmacol</a:t>
            </a:r>
            <a:r>
              <a:rPr lang="de-CH" sz="1400"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de-CH"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Ther</a:t>
            </a:r>
            <a:r>
              <a:rPr lang="de-CH" sz="1400" i="1" dirty="0">
                <a:solidFill>
                  <a:srgbClr val="000000"/>
                </a:solidFill>
                <a:latin typeface="Arial" panose="020B0604020202020204" pitchFamily="34" charset="0"/>
                <a:ea typeface="Calibri" panose="020F0502020204030204" pitchFamily="34" charset="0"/>
                <a:cs typeface="Arial" panose="020B0604020202020204" pitchFamily="34" charset="0"/>
              </a:rPr>
              <a:t>. 2019 Jan;49(1):</a:t>
            </a:r>
            <a:r>
              <a:rPr lang="de-CH" sz="14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20-30</a:t>
            </a:r>
            <a:endParaRPr lang="de-CH"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1400" b="1" dirty="0">
                <a:solidFill>
                  <a:srgbClr val="000000"/>
                </a:solidFill>
                <a:latin typeface="Arial" panose="020B0604020202020204" pitchFamily="34" charset="0"/>
                <a:ea typeface="Calibri" panose="020F0502020204030204" pitchFamily="34" charset="0"/>
                <a:cs typeface="Arial" panose="020B0604020202020204" pitchFamily="34" charset="0"/>
              </a:rPr>
              <a:t>2. Clinically significant portal hypertension in patients with advanced liver disease: not always cirrhosis - </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From a prospective data of patients with advanced chronic liver disease were those with CSPH selected and biopsies without histological cirrhosis selected. These cases were reviewed to detect histological findings that could clarify the increased portal pressure. </a:t>
            </a:r>
            <a:r>
              <a:rPr lang="en-US" sz="1400" i="1" dirty="0">
                <a:solidFill>
                  <a:srgbClr val="000000"/>
                </a:solidFill>
                <a:latin typeface="Arial" panose="020B0604020202020204" pitchFamily="34" charset="0"/>
                <a:ea typeface="Calibri" panose="020F0502020204030204" pitchFamily="34" charset="0"/>
                <a:cs typeface="Arial" panose="020B0604020202020204" pitchFamily="34" charset="0"/>
              </a:rPr>
              <a:t>Published in </a:t>
            </a:r>
            <a:r>
              <a:rPr lang="de-CH"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Clin</a:t>
            </a:r>
            <a:r>
              <a:rPr lang="de-CH" sz="1400"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de-CH"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Gastroenterol</a:t>
            </a:r>
            <a:r>
              <a:rPr lang="de-CH" sz="1400"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de-CH"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Hepatol</a:t>
            </a:r>
            <a:r>
              <a:rPr lang="de-CH" sz="1400" i="1" dirty="0">
                <a:solidFill>
                  <a:srgbClr val="000000"/>
                </a:solidFill>
                <a:latin typeface="Arial" panose="020B0604020202020204" pitchFamily="34" charset="0"/>
                <a:ea typeface="Calibri" panose="020F0502020204030204" pitchFamily="34" charset="0"/>
                <a:cs typeface="Arial" panose="020B0604020202020204" pitchFamily="34" charset="0"/>
              </a:rPr>
              <a:t>. 2019 Jan 5. </a:t>
            </a:r>
            <a:r>
              <a:rPr lang="de-CH"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pii</a:t>
            </a:r>
            <a:r>
              <a:rPr lang="de-CH" sz="1400"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de-CH" sz="14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S1542-3565(19)30011-4</a:t>
            </a:r>
            <a:endParaRPr lang="de-CH"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Aft>
                <a:spcPts val="635"/>
              </a:spcAft>
            </a:pPr>
            <a:r>
              <a:rPr lang="de-CH" sz="1400" b="1" dirty="0">
                <a:solidFill>
                  <a:srgbClr val="000000"/>
                </a:solidFill>
                <a:latin typeface="Arial" panose="020B0604020202020204" pitchFamily="34" charset="0"/>
                <a:ea typeface="Calibri" panose="020F0502020204030204" pitchFamily="34" charset="0"/>
                <a:cs typeface="Arial" panose="020B0604020202020204" pitchFamily="34" charset="0"/>
              </a:rPr>
              <a:t>3. </a:t>
            </a:r>
            <a:r>
              <a:rPr lang="en-US" sz="1400" b="1" dirty="0">
                <a:solidFill>
                  <a:srgbClr val="000000"/>
                </a:solidFill>
                <a:latin typeface="Arial" panose="020B0604020202020204" pitchFamily="34" charset="0"/>
                <a:ea typeface="Calibri" panose="020F0502020204030204" pitchFamily="34" charset="0"/>
                <a:cs typeface="Arial" panose="020B0604020202020204" pitchFamily="34" charset="0"/>
              </a:rPr>
              <a:t>Esophageal tamponade and esophageal stents: systematic review and meta-analysis </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A systematic review and meta-analysis analyzing the efficacy and safety of balloon tamponade and esophageal stents in acute, refractory variceal bleeding. </a:t>
            </a:r>
            <a:r>
              <a:rPr lang="en-US" sz="14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Published </a:t>
            </a:r>
            <a:r>
              <a:rPr lang="en-US" sz="1400" i="1" dirty="0" err="1" smtClean="0">
                <a:solidFill>
                  <a:srgbClr val="000000"/>
                </a:solidFill>
                <a:latin typeface="Arial" panose="020B0604020202020204" pitchFamily="34" charset="0"/>
                <a:ea typeface="Calibri" panose="020F0502020204030204" pitchFamily="34" charset="0"/>
                <a:cs typeface="Arial" panose="020B0604020202020204" pitchFamily="34" charset="0"/>
              </a:rPr>
              <a:t>Semin</a:t>
            </a:r>
            <a:r>
              <a:rPr lang="en-US" sz="14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 Liver Dis. 2019 May;39(2):178-194.</a:t>
            </a:r>
            <a:r>
              <a:rPr lang="en-US"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de-CH"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1400" b="1" dirty="0">
                <a:solidFill>
                  <a:srgbClr val="000000"/>
                </a:solidFill>
                <a:latin typeface="Arial" panose="020B0604020202020204" pitchFamily="34" charset="0"/>
                <a:ea typeface="Calibri" panose="020F0502020204030204" pitchFamily="34" charset="0"/>
                <a:cs typeface="Arial" panose="020B0604020202020204" pitchFamily="34" charset="0"/>
              </a:rPr>
              <a:t>4. Prognostic value of imaging biomarkers of body composition and portal pressure in patients with cirrhosis – </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Aim of the study: To determine if imaging biomarkers of body composition (IBBC): visceral and subcutaneous adipose tissue, myosteatosis, skeletal muscle mass add prognostic value to portal vein pressure in cirrhosis. </a:t>
            </a:r>
            <a:r>
              <a:rPr lang="en-US" sz="14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Published in Liver Int. 2019 Jun 17. </a:t>
            </a:r>
            <a:r>
              <a:rPr lang="en-US" sz="1400" i="1" dirty="0" err="1" smtClean="0">
                <a:solidFill>
                  <a:srgbClr val="000000"/>
                </a:solidFill>
                <a:latin typeface="Arial" panose="020B0604020202020204" pitchFamily="34" charset="0"/>
                <a:ea typeface="Calibri" panose="020F0502020204030204" pitchFamily="34" charset="0"/>
                <a:cs typeface="Arial" panose="020B0604020202020204" pitchFamily="34" charset="0"/>
              </a:rPr>
              <a:t>doi</a:t>
            </a:r>
            <a:r>
              <a:rPr lang="en-US" sz="14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 10.1111/liv.14175.</a:t>
            </a:r>
          </a:p>
          <a:p>
            <a:pPr>
              <a:spcAft>
                <a:spcPts val="0"/>
              </a:spcAft>
            </a:pPr>
            <a:r>
              <a:rPr lang="en-US"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5. Factors associated with renal replacement therapy and mortality following first episode of acute kidney injury (AKI) in inpatients with cirrhosis. </a:t>
            </a:r>
            <a:r>
              <a:rPr lang="en-US"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We aimed to compare the existing formulas of eGFR: MDRD-6, CKD-EPI and Royal Free Hospital to predict 30- and 90-day mortality in patients with cirrhosis presenting a first episode of AKI and assess which factors predict need for renal replacement therapy (RRT). </a:t>
            </a:r>
            <a:r>
              <a:rPr lang="en-US" sz="14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Presented International Liver Congress 10. April 2019 </a:t>
            </a:r>
          </a:p>
          <a:p>
            <a:pPr>
              <a:spcAft>
                <a:spcPts val="0"/>
              </a:spcAft>
            </a:pPr>
            <a:r>
              <a:rPr lang="en-US" sz="1400" b="1" dirty="0" smtClean="0">
                <a:latin typeface="Arial" panose="020B0604020202020204" pitchFamily="34" charset="0"/>
                <a:ea typeface="Times New Roman" panose="02020603050405020304" pitchFamily="18" charset="0"/>
                <a:cs typeface="Arial" panose="020B0604020202020204" pitchFamily="34" charset="0"/>
              </a:rPr>
              <a:t>6</a:t>
            </a:r>
            <a:r>
              <a:rPr lang="en-US" sz="1400" b="1" dirty="0">
                <a:latin typeface="Arial" panose="020B0604020202020204" pitchFamily="34" charset="0"/>
                <a:ea typeface="Times New Roman" panose="02020603050405020304" pitchFamily="18" charset="0"/>
                <a:cs typeface="Arial" panose="020B0604020202020204" pitchFamily="34" charset="0"/>
              </a:rPr>
              <a:t>. Efficacy and safety of anticoagulation and/or endovascular therapy on recent occlusive portal vein thrombosis (ROPVT) in patients with and without cirrhosis.</a:t>
            </a:r>
            <a:r>
              <a:rPr lang="en-US" sz="1400" dirty="0">
                <a:latin typeface="Arial" panose="020B0604020202020204" pitchFamily="34" charset="0"/>
                <a:ea typeface="Times New Roman" panose="02020603050405020304" pitchFamily="18" charset="0"/>
                <a:cs typeface="Arial" panose="020B0604020202020204" pitchFamily="34" charset="0"/>
              </a:rPr>
              <a:t> In collaboration with Prof. Dr. Andrea De Gottardi. Retrospective collection of information regarding patients with ROPVT in Bern. Plan to extend study to other European VALDIG (vascular liver disease group) </a:t>
            </a:r>
            <a:r>
              <a:rPr lang="en-US" sz="1400" dirty="0" smtClean="0">
                <a:latin typeface="Arial" panose="020B0604020202020204" pitchFamily="34" charset="0"/>
                <a:ea typeface="Times New Roman" panose="02020603050405020304" pitchFamily="18" charset="0"/>
                <a:cs typeface="Arial" panose="020B0604020202020204" pitchFamily="34" charset="0"/>
              </a:rPr>
              <a:t>centers. </a:t>
            </a:r>
            <a:r>
              <a:rPr lang="en-US" sz="1400" i="1" dirty="0">
                <a:latin typeface="Arial" panose="020B0604020202020204" pitchFamily="34" charset="0"/>
                <a:ea typeface="Times New Roman" panose="02020603050405020304" pitchFamily="18" charset="0"/>
                <a:cs typeface="Arial" panose="020B0604020202020204" pitchFamily="34" charset="0"/>
              </a:rPr>
              <a:t>P</a:t>
            </a:r>
            <a:r>
              <a:rPr lang="en-US" sz="1400" i="1" dirty="0" smtClean="0">
                <a:latin typeface="Arial" panose="020B0604020202020204" pitchFamily="34" charset="0"/>
                <a:ea typeface="Times New Roman" panose="02020603050405020304" pitchFamily="18" charset="0"/>
                <a:cs typeface="Arial" panose="020B0604020202020204" pitchFamily="34" charset="0"/>
              </a:rPr>
              <a:t>resented </a:t>
            </a:r>
            <a:r>
              <a:rPr lang="en-US" sz="1400" i="1" dirty="0">
                <a:latin typeface="Arial" panose="020B0604020202020204" pitchFamily="34" charset="0"/>
                <a:ea typeface="Times New Roman" panose="02020603050405020304" pitchFamily="18" charset="0"/>
                <a:cs typeface="Arial" panose="020B0604020202020204" pitchFamily="34" charset="0"/>
              </a:rPr>
              <a:t>in AASLD meeting </a:t>
            </a:r>
            <a:r>
              <a:rPr lang="en-US" sz="1400" i="1" dirty="0" smtClean="0">
                <a:latin typeface="Arial" panose="020B0604020202020204" pitchFamily="34" charset="0"/>
                <a:ea typeface="Times New Roman" panose="02020603050405020304" pitchFamily="18" charset="0"/>
                <a:cs typeface="Arial" panose="020B0604020202020204" pitchFamily="34" charset="0"/>
              </a:rPr>
              <a:t>November 2018</a:t>
            </a:r>
            <a:endParaRPr lang="de-CH"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Aft>
                <a:spcPts val="635"/>
              </a:spcAft>
            </a:pPr>
            <a:r>
              <a:rPr lang="en-US"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7. </a:t>
            </a:r>
            <a:r>
              <a:rPr lang="en-US" sz="1400" b="1" dirty="0">
                <a:solidFill>
                  <a:srgbClr val="000000"/>
                </a:solidFill>
                <a:latin typeface="Arial" panose="020B0604020202020204" pitchFamily="34" charset="0"/>
                <a:ea typeface="Calibri" panose="020F0502020204030204" pitchFamily="34" charset="0"/>
                <a:cs typeface="Arial" panose="020B0604020202020204" pitchFamily="34" charset="0"/>
              </a:rPr>
              <a:t>The role of </a:t>
            </a:r>
            <a:r>
              <a:rPr lang="en-US"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a gut metabolite in the development and progression of portal hypertension </a:t>
            </a:r>
            <a:r>
              <a:rPr lang="en-US" sz="1400" b="1" dirty="0" smtClean="0">
                <a:solidFill>
                  <a:srgbClr val="000000"/>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preliminary part 60 patients and 24 animal models advanced chronic liver disease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8007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1771" y="-10921082"/>
            <a:ext cx="9231085" cy="5016758"/>
          </a:xfrm>
          <a:prstGeom prst="rect">
            <a:avLst/>
          </a:prstGeom>
        </p:spPr>
        <p:txBody>
          <a:bodyPr wrap="square">
            <a:spAutoFit/>
          </a:bodyPr>
          <a:lstStyle/>
          <a:p>
            <a:pPr>
              <a:spcAft>
                <a:spcPts val="0"/>
              </a:spcAft>
            </a:pPr>
            <a:r>
              <a:rPr lang="en-US" sz="900" b="1" dirty="0" smtClean="0">
                <a:solidFill>
                  <a:srgbClr val="000000"/>
                </a:solidFill>
                <a:effectLst/>
                <a:latin typeface="Arial" panose="020B0604020202020204" pitchFamily="34" charset="0"/>
                <a:ea typeface="Calibri" panose="020F0502020204030204" pitchFamily="34" charset="0"/>
              </a:rPr>
              <a:t>1. Portal vein recanalisation with transjugular intrahepatic portosystemic shunt (TIPSS) creation for PVT: a systematic review and meta-analysis</a:t>
            </a:r>
            <a:r>
              <a:rPr lang="en-US" sz="900" dirty="0" smtClean="0">
                <a:solidFill>
                  <a:srgbClr val="000000"/>
                </a:solidFill>
                <a:effectLst/>
                <a:latin typeface="Arial" panose="020B0604020202020204" pitchFamily="34" charset="0"/>
                <a:ea typeface="Calibri" panose="020F0502020204030204" pitchFamily="34" charset="0"/>
              </a:rPr>
              <a:t> </a:t>
            </a:r>
            <a:r>
              <a:rPr lang="en-US" sz="900" b="1" dirty="0" smtClean="0">
                <a:solidFill>
                  <a:srgbClr val="000000"/>
                </a:solidFill>
                <a:effectLst/>
                <a:latin typeface="Arial" panose="020B0604020202020204" pitchFamily="34" charset="0"/>
                <a:ea typeface="Calibri" panose="020F0502020204030204" pitchFamily="34" charset="0"/>
              </a:rPr>
              <a:t>-</a:t>
            </a:r>
            <a:r>
              <a:rPr lang="en-US" sz="900" dirty="0" smtClean="0">
                <a:solidFill>
                  <a:srgbClr val="000000"/>
                </a:solidFill>
                <a:effectLst/>
                <a:latin typeface="Arial" panose="020B0604020202020204" pitchFamily="34" charset="0"/>
                <a:ea typeface="Calibri" panose="020F0502020204030204" pitchFamily="34" charset="0"/>
              </a:rPr>
              <a:t> </a:t>
            </a:r>
            <a:r>
              <a:rPr lang="en-US" sz="900" dirty="0">
                <a:solidFill>
                  <a:srgbClr val="000000"/>
                </a:solidFill>
                <a:latin typeface="Arial" panose="020B0604020202020204" pitchFamily="34" charset="0"/>
                <a:ea typeface="Calibri" panose="020F0502020204030204" pitchFamily="34" charset="0"/>
              </a:rPr>
              <a:t>A systemic literature review was carried out to determine the main outcomes of TIPS insertion in the context of PVT, namely feasibility, safety and recanalization of the PV. A meta-analysis was performed. </a:t>
            </a:r>
            <a:r>
              <a:rPr lang="en-US" sz="900" i="1" dirty="0" smtClean="0">
                <a:solidFill>
                  <a:srgbClr val="000000"/>
                </a:solidFill>
                <a:effectLst/>
                <a:latin typeface="Arial" panose="020B0604020202020204" pitchFamily="34" charset="0"/>
                <a:ea typeface="Calibri" panose="020F0502020204030204" pitchFamily="34" charset="0"/>
              </a:rPr>
              <a:t>Published in Alimentary </a:t>
            </a:r>
            <a:r>
              <a:rPr lang="de-CH" sz="900" i="1" dirty="0" smtClean="0">
                <a:solidFill>
                  <a:srgbClr val="000000"/>
                </a:solidFill>
                <a:effectLst/>
                <a:latin typeface="Arial" panose="020B0604020202020204" pitchFamily="34" charset="0"/>
                <a:ea typeface="Calibri" panose="020F0502020204030204" pitchFamily="34" charset="0"/>
              </a:rPr>
              <a:t>Aliment </a:t>
            </a:r>
            <a:r>
              <a:rPr lang="de-CH" sz="900" i="1" dirty="0" err="1" smtClean="0">
                <a:solidFill>
                  <a:srgbClr val="000000"/>
                </a:solidFill>
                <a:effectLst/>
                <a:latin typeface="Arial" panose="020B0604020202020204" pitchFamily="34" charset="0"/>
                <a:ea typeface="Calibri" panose="020F0502020204030204" pitchFamily="34" charset="0"/>
              </a:rPr>
              <a:t>Pharmacol</a:t>
            </a:r>
            <a:r>
              <a:rPr lang="de-CH" sz="900" i="1" dirty="0" smtClean="0">
                <a:solidFill>
                  <a:srgbClr val="000000"/>
                </a:solidFill>
                <a:effectLst/>
                <a:latin typeface="Arial" panose="020B0604020202020204" pitchFamily="34" charset="0"/>
                <a:ea typeface="Calibri" panose="020F0502020204030204" pitchFamily="34" charset="0"/>
              </a:rPr>
              <a:t> </a:t>
            </a:r>
            <a:r>
              <a:rPr lang="de-CH" sz="900" i="1" dirty="0" err="1" smtClean="0">
                <a:solidFill>
                  <a:srgbClr val="000000"/>
                </a:solidFill>
                <a:effectLst/>
                <a:latin typeface="Arial" panose="020B0604020202020204" pitchFamily="34" charset="0"/>
                <a:ea typeface="Calibri" panose="020F0502020204030204" pitchFamily="34" charset="0"/>
              </a:rPr>
              <a:t>Ther</a:t>
            </a:r>
            <a:r>
              <a:rPr lang="de-CH" sz="900" i="1" dirty="0" smtClean="0">
                <a:solidFill>
                  <a:srgbClr val="000000"/>
                </a:solidFill>
                <a:effectLst/>
                <a:latin typeface="Arial" panose="020B0604020202020204" pitchFamily="34" charset="0"/>
                <a:ea typeface="Calibri" panose="020F0502020204030204" pitchFamily="34" charset="0"/>
              </a:rPr>
              <a:t>. 2019 Jan;49(1):20-30</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de-CH" sz="900" dirty="0" smtClean="0">
                <a:solidFill>
                  <a:srgbClr val="000000"/>
                </a:solidFill>
                <a:effectLst/>
                <a:latin typeface="Arial" panose="020B0604020202020204" pitchFamily="34" charset="0"/>
                <a:ea typeface="Calibri" panose="020F0502020204030204" pitchFamily="34" charset="0"/>
              </a:rPr>
              <a:t> </a:t>
            </a:r>
          </a:p>
          <a:p>
            <a:pPr>
              <a:spcAft>
                <a:spcPts val="0"/>
              </a:spcAft>
            </a:pPr>
            <a:r>
              <a:rPr lang="en-US" sz="900" b="1" dirty="0" smtClean="0">
                <a:solidFill>
                  <a:srgbClr val="000000"/>
                </a:solidFill>
                <a:effectLst/>
                <a:latin typeface="Arial" panose="020B0604020202020204" pitchFamily="34" charset="0"/>
                <a:ea typeface="Calibri" panose="020F0502020204030204" pitchFamily="34" charset="0"/>
              </a:rPr>
              <a:t>2. Clinically significant portal hypertension in patients with advanced liver disease: not always cirrhosis - </a:t>
            </a:r>
            <a:r>
              <a:rPr lang="en-US" sz="900" dirty="0">
                <a:solidFill>
                  <a:srgbClr val="000000"/>
                </a:solidFill>
                <a:latin typeface="Arial" panose="020B0604020202020204" pitchFamily="34" charset="0"/>
                <a:ea typeface="Calibri" panose="020F0502020204030204" pitchFamily="34" charset="0"/>
              </a:rPr>
              <a:t>From a prospective data of patients with advanced chronic liver disease were those with CSPH selected and biopsies without histological cirrhosis selected. These cases were reviewed to detect histological findings that could clarify the increased portal pressure. </a:t>
            </a:r>
            <a:r>
              <a:rPr lang="en-US" sz="900" i="1" dirty="0" smtClean="0">
                <a:solidFill>
                  <a:srgbClr val="000000"/>
                </a:solidFill>
                <a:effectLst/>
                <a:latin typeface="Arial" panose="020B0604020202020204" pitchFamily="34" charset="0"/>
                <a:ea typeface="Calibri" panose="020F0502020204030204" pitchFamily="34" charset="0"/>
              </a:rPr>
              <a:t>Published in </a:t>
            </a:r>
            <a:r>
              <a:rPr lang="de-CH" sz="900" i="1" dirty="0" err="1" smtClean="0">
                <a:solidFill>
                  <a:srgbClr val="000000"/>
                </a:solidFill>
                <a:effectLst/>
                <a:latin typeface="Arial" panose="020B0604020202020204" pitchFamily="34" charset="0"/>
                <a:ea typeface="Calibri" panose="020F0502020204030204" pitchFamily="34" charset="0"/>
              </a:rPr>
              <a:t>Clin</a:t>
            </a:r>
            <a:r>
              <a:rPr lang="de-CH" sz="900" i="1" dirty="0" smtClean="0">
                <a:solidFill>
                  <a:srgbClr val="000000"/>
                </a:solidFill>
                <a:effectLst/>
                <a:latin typeface="Arial" panose="020B0604020202020204" pitchFamily="34" charset="0"/>
                <a:ea typeface="Calibri" panose="020F0502020204030204" pitchFamily="34" charset="0"/>
              </a:rPr>
              <a:t> </a:t>
            </a:r>
            <a:r>
              <a:rPr lang="de-CH" sz="900" i="1" dirty="0" err="1" smtClean="0">
                <a:solidFill>
                  <a:srgbClr val="000000"/>
                </a:solidFill>
                <a:effectLst/>
                <a:latin typeface="Arial" panose="020B0604020202020204" pitchFamily="34" charset="0"/>
                <a:ea typeface="Calibri" panose="020F0502020204030204" pitchFamily="34" charset="0"/>
              </a:rPr>
              <a:t>Gastroenterol</a:t>
            </a:r>
            <a:r>
              <a:rPr lang="de-CH" sz="900" i="1" dirty="0" smtClean="0">
                <a:solidFill>
                  <a:srgbClr val="000000"/>
                </a:solidFill>
                <a:effectLst/>
                <a:latin typeface="Arial" panose="020B0604020202020204" pitchFamily="34" charset="0"/>
                <a:ea typeface="Calibri" panose="020F0502020204030204" pitchFamily="34" charset="0"/>
              </a:rPr>
              <a:t> </a:t>
            </a:r>
            <a:r>
              <a:rPr lang="de-CH" sz="900" i="1" dirty="0" err="1" smtClean="0">
                <a:solidFill>
                  <a:srgbClr val="000000"/>
                </a:solidFill>
                <a:effectLst/>
                <a:latin typeface="Arial" panose="020B0604020202020204" pitchFamily="34" charset="0"/>
                <a:ea typeface="Calibri" panose="020F0502020204030204" pitchFamily="34" charset="0"/>
              </a:rPr>
              <a:t>Hepatol</a:t>
            </a:r>
            <a:r>
              <a:rPr lang="de-CH" sz="900" i="1" dirty="0" smtClean="0">
                <a:solidFill>
                  <a:srgbClr val="000000"/>
                </a:solidFill>
                <a:effectLst/>
                <a:latin typeface="Arial" panose="020B0604020202020204" pitchFamily="34" charset="0"/>
                <a:ea typeface="Calibri" panose="020F0502020204030204" pitchFamily="34" charset="0"/>
              </a:rPr>
              <a:t>. 2019 Jan 5. </a:t>
            </a:r>
            <a:r>
              <a:rPr lang="de-CH" sz="900" i="1" dirty="0" err="1" smtClean="0">
                <a:solidFill>
                  <a:srgbClr val="000000"/>
                </a:solidFill>
                <a:effectLst/>
                <a:latin typeface="Arial" panose="020B0604020202020204" pitchFamily="34" charset="0"/>
                <a:ea typeface="Calibri" panose="020F0502020204030204" pitchFamily="34" charset="0"/>
              </a:rPr>
              <a:t>pii</a:t>
            </a:r>
            <a:r>
              <a:rPr lang="de-CH" sz="900" i="1" dirty="0" smtClean="0">
                <a:solidFill>
                  <a:srgbClr val="000000"/>
                </a:solidFill>
                <a:effectLst/>
                <a:latin typeface="Arial" panose="020B0604020202020204" pitchFamily="34" charset="0"/>
                <a:ea typeface="Calibri" panose="020F0502020204030204" pitchFamily="34" charset="0"/>
              </a:rPr>
              <a:t>: S1542-3565(19)30011-4</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de-CH" sz="900" dirty="0" smtClean="0">
                <a:solidFill>
                  <a:srgbClr val="000000"/>
                </a:solidFill>
                <a:effectLst/>
                <a:latin typeface="Arial" panose="020B0604020202020204" pitchFamily="34" charset="0"/>
                <a:ea typeface="Calibri" panose="020F0502020204030204" pitchFamily="34" charset="0"/>
              </a:rPr>
              <a:t> </a:t>
            </a:r>
          </a:p>
          <a:p>
            <a:pPr>
              <a:spcAft>
                <a:spcPts val="635"/>
              </a:spcAft>
            </a:pPr>
            <a:r>
              <a:rPr lang="de-CH" sz="900" b="1" dirty="0" smtClean="0">
                <a:solidFill>
                  <a:srgbClr val="000000"/>
                </a:solidFill>
                <a:effectLst/>
                <a:latin typeface="Arial" panose="020B0604020202020204" pitchFamily="34" charset="0"/>
                <a:ea typeface="Calibri" panose="020F0502020204030204" pitchFamily="34" charset="0"/>
              </a:rPr>
              <a:t>3. </a:t>
            </a:r>
            <a:r>
              <a:rPr lang="en-US" sz="900" b="1" dirty="0" smtClean="0">
                <a:solidFill>
                  <a:srgbClr val="000000"/>
                </a:solidFill>
                <a:effectLst/>
                <a:latin typeface="Arial" panose="020B0604020202020204" pitchFamily="34" charset="0"/>
                <a:ea typeface="Calibri" panose="020F0502020204030204" pitchFamily="34" charset="0"/>
              </a:rPr>
              <a:t>Esophageal tamponade and esophageal stents: systematic review and meta-analysis </a:t>
            </a:r>
            <a:r>
              <a:rPr lang="en-US" sz="900" dirty="0" smtClean="0">
                <a:solidFill>
                  <a:srgbClr val="000000"/>
                </a:solidFill>
                <a:effectLst/>
                <a:latin typeface="Arial" panose="020B0604020202020204" pitchFamily="34" charset="0"/>
                <a:ea typeface="Calibri" panose="020F0502020204030204" pitchFamily="34" charset="0"/>
              </a:rPr>
              <a:t>- </a:t>
            </a:r>
            <a:r>
              <a:rPr lang="en-US" sz="900" dirty="0">
                <a:solidFill>
                  <a:srgbClr val="000000"/>
                </a:solidFill>
                <a:latin typeface="Arial" panose="020B0604020202020204" pitchFamily="34" charset="0"/>
                <a:ea typeface="Calibri" panose="020F0502020204030204" pitchFamily="34" charset="0"/>
              </a:rPr>
              <a:t>A systematic review and meta-analysis analyzing the efficacy and safety of balloon tamponade and esophageal stents in acute, refractory variceal bleeding. </a:t>
            </a:r>
            <a:r>
              <a:rPr lang="en-US" sz="900" i="1" dirty="0" smtClean="0">
                <a:solidFill>
                  <a:srgbClr val="000000"/>
                </a:solidFill>
                <a:effectLst/>
                <a:latin typeface="Arial" panose="020B0604020202020204" pitchFamily="34" charset="0"/>
                <a:ea typeface="Calibri" panose="020F0502020204030204" pitchFamily="34" charset="0"/>
              </a:rPr>
              <a:t>Accepted for publication in August 2018 in Seminars in Liver Disease</a:t>
            </a:r>
            <a:r>
              <a:rPr lang="en-US" sz="900" dirty="0">
                <a:solidFill>
                  <a:srgbClr val="000000"/>
                </a:solidFill>
                <a:latin typeface="Arial" panose="020B0604020202020204" pitchFamily="34" charset="0"/>
                <a:ea typeface="Calibri" panose="020F0502020204030204" pitchFamily="34" charset="0"/>
              </a:rPr>
              <a:t> </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b="1" dirty="0" smtClean="0">
                <a:solidFill>
                  <a:srgbClr val="000000"/>
                </a:solidFill>
                <a:effectLst/>
                <a:latin typeface="Arial" panose="020B0604020202020204" pitchFamily="34" charset="0"/>
                <a:ea typeface="Calibri" panose="020F0502020204030204" pitchFamily="34" charset="0"/>
              </a:rPr>
              <a:t>4. Prognostic value of imaging biomarkers of body composition and portal pressure in patients with cirrhosis – </a:t>
            </a:r>
            <a:r>
              <a:rPr lang="en-US" sz="900" dirty="0">
                <a:solidFill>
                  <a:srgbClr val="000000"/>
                </a:solidFill>
                <a:latin typeface="Arial" panose="020B0604020202020204" pitchFamily="34" charset="0"/>
                <a:ea typeface="Calibri" panose="020F0502020204030204" pitchFamily="34" charset="0"/>
              </a:rPr>
              <a:t>Aim of the study: To determine if imaging biomarkers of body composition (IBBC): visceral and subcutaneous adipose tissue, myosteatosis, skeletal muscle mass add prognostic value to portal vein pressure in cirrhosis. </a:t>
            </a:r>
            <a:r>
              <a:rPr lang="en-US" sz="900" i="1" dirty="0">
                <a:solidFill>
                  <a:srgbClr val="000000"/>
                </a:solidFill>
                <a:latin typeface="Arial" panose="020B0604020202020204" pitchFamily="34" charset="0"/>
                <a:ea typeface="Calibri" panose="020F0502020204030204" pitchFamily="34" charset="0"/>
              </a:rPr>
              <a:t>Written and u</a:t>
            </a:r>
            <a:r>
              <a:rPr lang="en-US" sz="900" i="1" dirty="0" smtClean="0">
                <a:solidFill>
                  <a:srgbClr val="000000"/>
                </a:solidFill>
                <a:effectLst/>
                <a:latin typeface="Arial" panose="020B0604020202020204" pitchFamily="34" charset="0"/>
                <a:ea typeface="Calibri" panose="020F0502020204030204" pitchFamily="34" charset="0"/>
              </a:rPr>
              <a:t>nder review in Liver International since 09.02.19</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dirty="0" smtClean="0">
                <a:solidFill>
                  <a:srgbClr val="000000"/>
                </a:solidFill>
                <a:effectLst/>
                <a:latin typeface="Arial" panose="020B0604020202020204" pitchFamily="34" charset="0"/>
                <a:ea typeface="Calibri" panose="020F0502020204030204" pitchFamily="34" charset="0"/>
              </a:rPr>
              <a:t> </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b="1" dirty="0" smtClean="0">
                <a:solidFill>
                  <a:srgbClr val="000000"/>
                </a:solidFill>
                <a:effectLst/>
                <a:latin typeface="Arial" panose="020B0604020202020204" pitchFamily="34" charset="0"/>
                <a:ea typeface="Calibri" panose="020F0502020204030204" pitchFamily="34" charset="0"/>
              </a:rPr>
              <a:t>5. Factors associated with renal replacement therapy and mortality following first episode of acute kidney injury (AKI) in inpatients with cirrhosis. </a:t>
            </a:r>
            <a:r>
              <a:rPr lang="en-US" sz="900" dirty="0">
                <a:solidFill>
                  <a:srgbClr val="000000"/>
                </a:solidFill>
                <a:latin typeface="Arial" panose="020B0604020202020204" pitchFamily="34" charset="0"/>
                <a:ea typeface="Calibri" panose="020F0502020204030204" pitchFamily="34" charset="0"/>
              </a:rPr>
              <a:t>We aimed to compare the existing formulas of eGFR: MDRD-6, CKD-EPI and Royal Free Hospital to predict 30- and 90-day mortality in patients with cirrhosis presenting a first episode of AKI and assess which factors predict need for renal replacement therapy (RRT). </a:t>
            </a:r>
            <a:r>
              <a:rPr lang="en-US" sz="900" i="1" dirty="0">
                <a:solidFill>
                  <a:srgbClr val="000000"/>
                </a:solidFill>
                <a:latin typeface="Arial" panose="020B0604020202020204" pitchFamily="34" charset="0"/>
                <a:ea typeface="Calibri" panose="020F0502020204030204" pitchFamily="34" charset="0"/>
              </a:rPr>
              <a:t>Second draft in elaboration</a:t>
            </a:r>
            <a:r>
              <a:rPr lang="en-US" sz="900" dirty="0">
                <a:solidFill>
                  <a:srgbClr val="000000"/>
                </a:solidFill>
                <a:latin typeface="Arial" panose="020B0604020202020204" pitchFamily="34" charset="0"/>
                <a:ea typeface="Calibri" panose="020F0502020204030204" pitchFamily="34" charset="0"/>
              </a:rPr>
              <a:t> </a:t>
            </a:r>
            <a:r>
              <a:rPr lang="en-US" sz="900" dirty="0">
                <a:solidFill>
                  <a:srgbClr val="000000"/>
                </a:solidFill>
                <a:latin typeface="Arial" panose="020B0604020202020204" pitchFamily="34" charset="0"/>
                <a:ea typeface="Calibri" panose="020F0502020204030204" pitchFamily="34" charset="0"/>
                <a:sym typeface="Wingdings" panose="05000000000000000000" pitchFamily="2" charset="2"/>
              </a:rPr>
              <a:t></a:t>
            </a:r>
            <a:r>
              <a:rPr lang="en-US" sz="900" dirty="0">
                <a:solidFill>
                  <a:srgbClr val="000000"/>
                </a:solidFill>
                <a:latin typeface="Arial" panose="020B0604020202020204" pitchFamily="34" charset="0"/>
                <a:ea typeface="Calibri" panose="020F0502020204030204" pitchFamily="34" charset="0"/>
              </a:rPr>
              <a:t> goal to submit for publication before the International Liver Congress 10. April 2019 </a:t>
            </a:r>
            <a:r>
              <a:rPr lang="en-US" sz="900" i="1" dirty="0">
                <a:solidFill>
                  <a:srgbClr val="000000"/>
                </a:solidFill>
                <a:latin typeface="Arial" panose="020B0604020202020204" pitchFamily="34" charset="0"/>
                <a:ea typeface="Calibri" panose="020F0502020204030204" pitchFamily="34" charset="0"/>
              </a:rPr>
              <a:t>(accepted there as poster presentation)</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i="1" dirty="0">
                <a:solidFill>
                  <a:srgbClr val="000000"/>
                </a:solidFill>
                <a:latin typeface="Arial" panose="020B0604020202020204" pitchFamily="34" charset="0"/>
                <a:ea typeface="Calibri" panose="020F0502020204030204" pitchFamily="34" charset="0"/>
              </a:rPr>
              <a:t> </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b="1" dirty="0" smtClean="0">
                <a:effectLst/>
                <a:latin typeface="Arial" panose="020B0604020202020204" pitchFamily="34" charset="0"/>
                <a:ea typeface="Times New Roman" panose="02020603050405020304" pitchFamily="18" charset="0"/>
                <a:cs typeface="Times New Roman" panose="02020603050405020304" pitchFamily="18" charset="0"/>
              </a:rPr>
              <a:t>6. Efficacy and safety of anticoagulation and/or endovascular therapy on recent occlusive portal vein thrombosis (ROPVT) in patients with and without cirrhosis.</a:t>
            </a:r>
            <a:r>
              <a:rPr lang="en-US" sz="90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US" sz="900" dirty="0">
                <a:latin typeface="Arial" panose="020B0604020202020204" pitchFamily="34" charset="0"/>
                <a:ea typeface="Times New Roman" panose="02020603050405020304" pitchFamily="18" charset="0"/>
                <a:cs typeface="Times New Roman" panose="02020603050405020304" pitchFamily="18" charset="0"/>
              </a:rPr>
              <a:t>In collaboration with Prof. Dr. Andrea De Gottardi. Retrospective collection of information regarding patients with ROPVT in Bern. Plan to extend study to other European VALDIG (vascular liver disease group) centers </a:t>
            </a:r>
            <a:r>
              <a:rPr lang="en-US" sz="900" i="1" dirty="0" smtClean="0">
                <a:effectLst/>
                <a:latin typeface="Arial" panose="020B0604020202020204" pitchFamily="34" charset="0"/>
                <a:ea typeface="Times New Roman" panose="02020603050405020304" pitchFamily="18" charset="0"/>
                <a:cs typeface="Times New Roman" panose="02020603050405020304" pitchFamily="18" charset="0"/>
              </a:rPr>
              <a:t>(poster presented in AASLD meeting in San Francisco November 2018)</a:t>
            </a:r>
            <a:endParaRPr lang="de-CH" sz="9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900" dirty="0">
                <a:solidFill>
                  <a:srgbClr val="000000"/>
                </a:solidFill>
                <a:latin typeface="Arial" panose="020B0604020202020204" pitchFamily="34" charset="0"/>
                <a:ea typeface="Calibri" panose="020F0502020204030204" pitchFamily="34" charset="0"/>
              </a:rPr>
              <a:t> </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b="1" dirty="0" smtClean="0">
                <a:solidFill>
                  <a:srgbClr val="000000"/>
                </a:solidFill>
                <a:effectLst/>
                <a:latin typeface="Arial" panose="020B0604020202020204" pitchFamily="34" charset="0"/>
                <a:ea typeface="Calibri" panose="020F0502020204030204" pitchFamily="34" charset="0"/>
              </a:rPr>
              <a:t>7. Marinobufagenin in liver cirrhosis and portal hypertension </a:t>
            </a:r>
            <a:r>
              <a:rPr lang="en-US" sz="900" b="1" dirty="0">
                <a:solidFill>
                  <a:srgbClr val="000000"/>
                </a:solidFill>
                <a:latin typeface="Arial" panose="020B0604020202020204" pitchFamily="34" charset="0"/>
                <a:ea typeface="Calibri" panose="020F0502020204030204" pitchFamily="34" charset="0"/>
              </a:rPr>
              <a:t>- </a:t>
            </a:r>
            <a:r>
              <a:rPr lang="en-US" sz="900" dirty="0">
                <a:solidFill>
                  <a:srgbClr val="000000"/>
                </a:solidFill>
                <a:latin typeface="Arial" panose="020B0604020202020204" pitchFamily="34" charset="0"/>
                <a:ea typeface="Calibri" panose="020F0502020204030204" pitchFamily="34" charset="0"/>
              </a:rPr>
              <a:t>June 2017- ongoing </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dirty="0">
                <a:solidFill>
                  <a:srgbClr val="000000"/>
                </a:solidFill>
                <a:latin typeface="Arial" panose="020B0604020202020204" pitchFamily="34" charset="0"/>
                <a:ea typeface="Calibri" panose="020F0502020204030204" pitchFamily="34" charset="0"/>
              </a:rPr>
              <a:t>In collaboration with the Institute of Clinical Pharmacology and the Center for Laboratory Medicine of the Inselspital, we have sought to develop a metabolomics (LC/MS) method to detect </a:t>
            </a:r>
            <a:r>
              <a:rPr lang="en-US" sz="900" dirty="0" err="1">
                <a:solidFill>
                  <a:srgbClr val="000000"/>
                </a:solidFill>
                <a:latin typeface="Arial" panose="020B0604020202020204" pitchFamily="34" charset="0"/>
                <a:ea typeface="Calibri" panose="020F0502020204030204" pitchFamily="34" charset="0"/>
              </a:rPr>
              <a:t>cardiotonic</a:t>
            </a:r>
            <a:r>
              <a:rPr lang="en-US" sz="900" dirty="0">
                <a:solidFill>
                  <a:srgbClr val="000000"/>
                </a:solidFill>
                <a:latin typeface="Arial" panose="020B0604020202020204" pitchFamily="34" charset="0"/>
                <a:ea typeface="Calibri" panose="020F0502020204030204" pitchFamily="34" charset="0"/>
              </a:rPr>
              <a:t> steroids, namely marinobufagenin, in patients with decompensated and compensated liver cirrhosis. Awaiting collaboration with Obstetrics team from Inselspital to test method on urine samples of pregnant women with pre-eclampsia (positive control). </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dirty="0">
                <a:solidFill>
                  <a:srgbClr val="000000"/>
                </a:solidFill>
                <a:latin typeface="Arial" panose="020B0604020202020204" pitchFamily="34" charset="0"/>
                <a:ea typeface="Calibri" panose="020F0502020204030204" pitchFamily="34" charset="0"/>
              </a:rPr>
              <a:t> </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b="1" dirty="0" smtClean="0">
                <a:solidFill>
                  <a:srgbClr val="000000"/>
                </a:solidFill>
                <a:effectLst/>
                <a:latin typeface="Arial" panose="020B0604020202020204" pitchFamily="34" charset="0"/>
                <a:ea typeface="Calibri" panose="020F0502020204030204" pitchFamily="34" charset="0"/>
              </a:rPr>
              <a:t>8. Noninvasive markers in predicting 6-month treatment nonresponse and disease flare in autoimmune hepatitis (AIH) and overlap (OS) </a:t>
            </a:r>
            <a:r>
              <a:rPr lang="en-US" sz="900" dirty="0" smtClean="0">
                <a:solidFill>
                  <a:srgbClr val="000000"/>
                </a:solidFill>
                <a:effectLst/>
                <a:latin typeface="Arial" panose="020B0604020202020204" pitchFamily="34" charset="0"/>
                <a:ea typeface="Calibri" panose="020F0502020204030204" pitchFamily="34" charset="0"/>
              </a:rPr>
              <a:t>– </a:t>
            </a:r>
            <a:r>
              <a:rPr lang="en-US" sz="900" dirty="0">
                <a:solidFill>
                  <a:srgbClr val="000000"/>
                </a:solidFill>
                <a:latin typeface="Arial" panose="020B0604020202020204" pitchFamily="34" charset="0"/>
                <a:ea typeface="Calibri" panose="020F0502020204030204" pitchFamily="34" charset="0"/>
              </a:rPr>
              <a:t>in collaboration with Dr. med Stefania Casu. Database created (currently 103 AIH and 33 overlap syndrome included with completed data </a:t>
            </a:r>
            <a:r>
              <a:rPr lang="en-US" sz="900" dirty="0">
                <a:solidFill>
                  <a:srgbClr val="000000"/>
                </a:solidFill>
                <a:latin typeface="Arial" panose="020B0604020202020204" pitchFamily="34" charset="0"/>
                <a:ea typeface="Calibri" panose="020F0502020204030204" pitchFamily="34" charset="0"/>
                <a:sym typeface="Wingdings" panose="05000000000000000000" pitchFamily="2" charset="2"/>
              </a:rPr>
              <a:t></a:t>
            </a:r>
            <a:r>
              <a:rPr lang="en-US" sz="900" dirty="0">
                <a:solidFill>
                  <a:srgbClr val="000000"/>
                </a:solidFill>
                <a:latin typeface="Arial" panose="020B0604020202020204" pitchFamily="34" charset="0"/>
                <a:ea typeface="Calibri" panose="020F0502020204030204" pitchFamily="34" charset="0"/>
              </a:rPr>
              <a:t> expand).</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en-US" sz="900" dirty="0">
                <a:solidFill>
                  <a:srgbClr val="000000"/>
                </a:solidFill>
                <a:latin typeface="Arial" panose="020B0604020202020204" pitchFamily="34" charset="0"/>
                <a:ea typeface="Calibri" panose="020F0502020204030204" pitchFamily="34" charset="0"/>
              </a:rPr>
              <a:t> </a:t>
            </a:r>
            <a:endParaRPr lang="de-CH" sz="900" dirty="0" smtClean="0">
              <a:solidFill>
                <a:srgbClr val="000000"/>
              </a:solidFill>
              <a:effectLst/>
              <a:latin typeface="Arial" panose="020B0604020202020204" pitchFamily="34" charset="0"/>
              <a:ea typeface="Calibri" panose="020F0502020204030204" pitchFamily="34" charset="0"/>
            </a:endParaRPr>
          </a:p>
          <a:p>
            <a:pPr>
              <a:spcAft>
                <a:spcPts val="635"/>
              </a:spcAft>
            </a:pPr>
            <a:r>
              <a:rPr lang="en-US" sz="900" b="1" dirty="0" smtClean="0">
                <a:solidFill>
                  <a:srgbClr val="000000"/>
                </a:solidFill>
                <a:effectLst/>
                <a:latin typeface="Arial" panose="020B0604020202020204" pitchFamily="34" charset="0"/>
                <a:ea typeface="Calibri" panose="020F0502020204030204" pitchFamily="34" charset="0"/>
              </a:rPr>
              <a:t>9. The role of trimethylamine N-oxide (TMAO) and TMA in portal hypertension, liver disease progression and prognosis – </a:t>
            </a:r>
            <a:r>
              <a:rPr lang="en-US" sz="900" dirty="0">
                <a:solidFill>
                  <a:srgbClr val="000000"/>
                </a:solidFill>
                <a:latin typeface="Arial" panose="020B0604020202020204" pitchFamily="34" charset="0"/>
                <a:ea typeface="Calibri" panose="020F0502020204030204" pitchFamily="34" charset="0"/>
              </a:rPr>
              <a:t>30 serum samples from patients with cirrhosis and 15 healthy controls collected and analyzed in collaboration with the central lab in </a:t>
            </a:r>
            <a:r>
              <a:rPr lang="en-US" sz="900" dirty="0" err="1">
                <a:solidFill>
                  <a:srgbClr val="000000"/>
                </a:solidFill>
                <a:latin typeface="Arial" panose="020B0604020202020204" pitchFamily="34" charset="0"/>
                <a:ea typeface="Calibri" panose="020F0502020204030204" pitchFamily="34" charset="0"/>
              </a:rPr>
              <a:t>Kantonsspital</a:t>
            </a:r>
            <a:r>
              <a:rPr lang="en-US" sz="900" dirty="0">
                <a:solidFill>
                  <a:srgbClr val="000000"/>
                </a:solidFill>
                <a:latin typeface="Arial" panose="020B0604020202020204" pitchFamily="34" charset="0"/>
                <a:ea typeface="Calibri" panose="020F0502020204030204" pitchFamily="34" charset="0"/>
              </a:rPr>
              <a:t> Aarau – results suggest clear differences among compensated and decompensated liver cirrhosis patients: next steps to test in 20 pre-clinical animal models pre-cirrhotic and advanced cirrhosis </a:t>
            </a:r>
            <a:r>
              <a:rPr lang="en-US" sz="900" dirty="0">
                <a:solidFill>
                  <a:srgbClr val="000000"/>
                </a:solidFill>
                <a:latin typeface="Arial" panose="020B0604020202020204" pitchFamily="34" charset="0"/>
                <a:ea typeface="Calibri" panose="020F0502020204030204" pitchFamily="34" charset="0"/>
                <a:sym typeface="Wingdings" panose="05000000000000000000" pitchFamily="2" charset="2"/>
              </a:rPr>
              <a:t></a:t>
            </a:r>
            <a:r>
              <a:rPr lang="en-US" sz="900" dirty="0">
                <a:solidFill>
                  <a:srgbClr val="000000"/>
                </a:solidFill>
                <a:latin typeface="Arial" panose="020B0604020202020204" pitchFamily="34" charset="0"/>
                <a:ea typeface="Calibri" panose="020F0502020204030204" pitchFamily="34" charset="0"/>
              </a:rPr>
              <a:t> </a:t>
            </a:r>
            <a:r>
              <a:rPr lang="en-US" sz="900" i="1" dirty="0" smtClean="0">
                <a:solidFill>
                  <a:srgbClr val="000000"/>
                </a:solidFill>
                <a:effectLst/>
                <a:latin typeface="Arial" panose="020B0604020202020204" pitchFamily="34" charset="0"/>
                <a:ea typeface="Calibri" panose="020F0502020204030204" pitchFamily="34" charset="0"/>
              </a:rPr>
              <a:t>with this data from this pilot study we plan to construct grant proposal for the SNF and expand to a larger number of participants (01.Oct.2019). </a:t>
            </a:r>
            <a:r>
              <a:rPr lang="en-US" sz="900" b="1" i="1" dirty="0" smtClean="0">
                <a:solidFill>
                  <a:srgbClr val="000000"/>
                </a:solidFill>
                <a:effectLst/>
                <a:latin typeface="Arial" panose="020B0604020202020204" pitchFamily="34" charset="0"/>
                <a:ea typeface="Calibri" panose="020F0502020204030204" pitchFamily="34" charset="0"/>
              </a:rPr>
              <a:t>Abstract included</a:t>
            </a:r>
            <a:r>
              <a:rPr lang="en-US" sz="900" i="1" dirty="0" smtClean="0">
                <a:solidFill>
                  <a:srgbClr val="000000"/>
                </a:solidFill>
                <a:effectLst/>
                <a:latin typeface="Arial" panose="020B0604020202020204" pitchFamily="34" charset="0"/>
                <a:ea typeface="Calibri" panose="020F0502020204030204" pitchFamily="34" charset="0"/>
              </a:rPr>
              <a:t> with progress report </a:t>
            </a:r>
            <a:endParaRPr lang="de-CH" sz="9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723377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Widescreen</PresentationFormat>
  <Paragraphs>25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Wingdings</vt:lpstr>
      <vt:lpstr>Office Theme</vt:lpstr>
      <vt:lpstr>Susana G. Rodrigues, MD-PhD student; Apr ‘17-Jul ’19, funded by the Stiftung für Leberkrankheiten Bern</vt:lpstr>
      <vt:lpstr>PowerPoint Presentation</vt:lpstr>
    </vt:vector>
  </TitlesOfParts>
  <Company>Insel Gruppe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Susana G. Rodrigues, MD-PhD student; Apr ‘17-Jul ‘19</dc:title>
  <dc:creator>Gomes Rodrigues, Susana</dc:creator>
  <cp:lastModifiedBy>Gomes Rodrigues, Susana</cp:lastModifiedBy>
  <cp:revision>5</cp:revision>
  <dcterms:created xsi:type="dcterms:W3CDTF">2019-07-02T14:56:54Z</dcterms:created>
  <dcterms:modified xsi:type="dcterms:W3CDTF">2019-07-02T15:58:25Z</dcterms:modified>
</cp:coreProperties>
</file>