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80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95" r:id="rId15"/>
    <p:sldId id="281" r:id="rId16"/>
    <p:sldId id="270" r:id="rId17"/>
    <p:sldId id="282" r:id="rId18"/>
    <p:sldId id="256" r:id="rId19"/>
    <p:sldId id="273" r:id="rId20"/>
    <p:sldId id="274" r:id="rId21"/>
    <p:sldId id="277" r:id="rId22"/>
    <p:sldId id="283" r:id="rId23"/>
    <p:sldId id="298" r:id="rId24"/>
    <p:sldId id="284" r:id="rId25"/>
    <p:sldId id="285" r:id="rId26"/>
    <p:sldId id="286" r:id="rId27"/>
    <p:sldId id="297" r:id="rId28"/>
    <p:sldId id="287" r:id="rId29"/>
    <p:sldId id="296" r:id="rId30"/>
    <p:sldId id="294" r:id="rId31"/>
    <p:sldId id="289" r:id="rId32"/>
    <p:sldId id="291" r:id="rId33"/>
    <p:sldId id="290" r:id="rId34"/>
    <p:sldId id="293" r:id="rId35"/>
    <p:sldId id="292" r:id="rId36"/>
  </p:sldIdLst>
  <p:sldSz cx="9144000" cy="6858000" type="screen4x3"/>
  <p:notesSz cx="6858000" cy="9144000"/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84451" autoAdjust="0"/>
  </p:normalViewPr>
  <p:slideViewPr>
    <p:cSldViewPr>
      <p:cViewPr>
        <p:scale>
          <a:sx n="90" d="100"/>
          <a:sy n="90" d="100"/>
        </p:scale>
        <p:origin x="2184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6A93-5736-6145-9DB6-4067518D4B60}" type="datetimeFigureOut">
              <a:rPr lang="it-IT" smtClean="0"/>
              <a:t>04/02/18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53C-D626-7E46-91AB-DCADA8AC5E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92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3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83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65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07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26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7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1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83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24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10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53C-D626-7E46-91AB-DCADA8AC5EF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3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648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302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437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84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15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64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12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183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809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0648-F3A1-49D2-841F-B476895C70E5}" type="datetimeFigureOut">
              <a:rPr lang="de-CH" smtClean="0"/>
              <a:t>04.02.18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EFF0-9D67-4867-BD76-EDEE6434BB89}" type="slidenum">
              <a:rPr lang="de-CH" smtClean="0"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11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3168352" cy="1665416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3268" y="3784892"/>
            <a:ext cx="36694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i="1" dirty="0" smtClean="0">
                <a:ea typeface="Arial" charset="0"/>
                <a:cs typeface="Arial" charset="0"/>
              </a:rPr>
              <a:t>Bern – </a:t>
            </a:r>
            <a:r>
              <a:rPr lang="it-IT" sz="2000" i="1" dirty="0" err="1" smtClean="0">
                <a:ea typeface="Arial" charset="0"/>
                <a:cs typeface="Arial" charset="0"/>
              </a:rPr>
              <a:t>December</a:t>
            </a:r>
            <a:r>
              <a:rPr lang="it-IT" sz="2000" i="1" dirty="0" smtClean="0">
                <a:ea typeface="Arial" charset="0"/>
                <a:cs typeface="Arial" charset="0"/>
              </a:rPr>
              <a:t> 6th, 2017</a:t>
            </a:r>
            <a:endParaRPr lang="it-IT" sz="2000" i="1" dirty="0">
              <a:ea typeface="Arial" charset="0"/>
              <a:cs typeface="Arial" charset="0"/>
            </a:endParaRPr>
          </a:p>
        </p:txBody>
      </p:sp>
      <p:sp>
        <p:nvSpPr>
          <p:cNvPr id="9" name="CasellaDiTesto 1"/>
          <p:cNvSpPr txBox="1"/>
          <p:nvPr/>
        </p:nvSpPr>
        <p:spPr>
          <a:xfrm>
            <a:off x="0" y="29249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C00000"/>
                </a:solidFill>
                <a:cs typeface="Arial" pitchFamily="34" charset="0"/>
              </a:rPr>
              <a:t>JOURNAL CLUB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3268" y="5949280"/>
            <a:ext cx="36694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i="1" dirty="0" smtClean="0">
                <a:ea typeface="Arial" charset="0"/>
                <a:cs typeface="Arial" charset="0"/>
              </a:rPr>
              <a:t>Dr. Rosangela </a:t>
            </a:r>
            <a:r>
              <a:rPr lang="it-IT" sz="2000" i="1" dirty="0" err="1" smtClean="0">
                <a:ea typeface="Arial" charset="0"/>
                <a:cs typeface="Arial" charset="0"/>
              </a:rPr>
              <a:t>Piccinni</a:t>
            </a:r>
            <a:endParaRPr lang="it-IT" sz="2000" i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methods-3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715304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algn="ctr"/>
            <a:r>
              <a:rPr lang="it-IT" sz="2400" b="1" u="sng" dirty="0" smtClean="0"/>
              <a:t>HISTOLOGICAL ASSESSMENT</a:t>
            </a:r>
          </a:p>
          <a:p>
            <a:endParaRPr lang="it-IT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 minimum 15-mm-long-biopsy specimen</a:t>
            </a:r>
          </a:p>
          <a:p>
            <a:r>
              <a:rPr lang="it-IT" sz="2000" dirty="0" smtClean="0"/>
              <a:t>		or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At </a:t>
            </a:r>
            <a:r>
              <a:rPr lang="it-IT" sz="2000" dirty="0" err="1" smtClean="0"/>
              <a:t>least</a:t>
            </a:r>
            <a:r>
              <a:rPr lang="it-IT" sz="2000" dirty="0" smtClean="0"/>
              <a:t> 10 complete </a:t>
            </a:r>
            <a:r>
              <a:rPr lang="it-IT" sz="2000" dirty="0" err="1" smtClean="0"/>
              <a:t>portal</a:t>
            </a:r>
            <a:r>
              <a:rPr lang="it-IT" sz="2000" dirty="0" smtClean="0"/>
              <a:t> </a:t>
            </a:r>
            <a:r>
              <a:rPr lang="it-IT" sz="2000" dirty="0" err="1" smtClean="0"/>
              <a:t>tracts</a:t>
            </a:r>
            <a:r>
              <a:rPr lang="it-IT" sz="20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6"/>
            <a:endParaRPr lang="it-IT" sz="2000" dirty="0"/>
          </a:p>
          <a:p>
            <a:pPr lvl="6"/>
            <a:r>
              <a:rPr lang="it-IT" sz="2000" dirty="0" err="1" smtClean="0"/>
              <a:t>Steatosis</a:t>
            </a:r>
            <a:r>
              <a:rPr lang="it-IT" sz="2000" dirty="0" err="1" smtClean="0">
                <a:sym typeface="Wingdings" panose="05000000000000000000" pitchFamily="2" charset="2"/>
              </a:rPr>
              <a:t>assessed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as</a:t>
            </a:r>
            <a:r>
              <a:rPr lang="it-IT" sz="2000" dirty="0" smtClean="0">
                <a:sym typeface="Wingdings" panose="05000000000000000000" pitchFamily="2" charset="2"/>
              </a:rPr>
              <a:t> the </a:t>
            </a:r>
            <a:r>
              <a:rPr lang="it-IT" sz="2000" dirty="0" err="1" smtClean="0">
                <a:sym typeface="Wingdings" panose="05000000000000000000" pitchFamily="2" charset="2"/>
              </a:rPr>
              <a:t>percentage</a:t>
            </a:r>
            <a:r>
              <a:rPr lang="it-IT" sz="2000" dirty="0" smtClean="0">
                <a:sym typeface="Wingdings" panose="05000000000000000000" pitchFamily="2" charset="2"/>
              </a:rPr>
              <a:t> of </a:t>
            </a:r>
            <a:r>
              <a:rPr lang="it-IT" sz="2000" dirty="0" err="1" smtClean="0">
                <a:sym typeface="Wingdings" panose="05000000000000000000" pitchFamily="2" charset="2"/>
              </a:rPr>
              <a:t>hepatocytes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containing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fat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droplets</a:t>
            </a:r>
            <a:endParaRPr lang="it-IT" sz="2000" dirty="0" smtClean="0"/>
          </a:p>
          <a:p>
            <a:pPr lvl="5"/>
            <a:endParaRPr lang="it-IT" sz="2000" dirty="0"/>
          </a:p>
          <a:p>
            <a:r>
              <a:rPr lang="it-IT" sz="2400" dirty="0" smtClean="0"/>
              <a:t> 	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</a:t>
            </a:r>
            <a:r>
              <a:rPr lang="it-IT" sz="2000" dirty="0" err="1" smtClean="0"/>
              <a:t>Kleiner</a:t>
            </a:r>
            <a:r>
              <a:rPr lang="it-IT" sz="2000" dirty="0" smtClean="0"/>
              <a:t> </a:t>
            </a:r>
            <a:r>
              <a:rPr lang="it-IT" sz="2000" dirty="0" err="1" smtClean="0"/>
              <a:t>classification</a:t>
            </a:r>
            <a:r>
              <a:rPr lang="it-IT" sz="2000" dirty="0" err="1" smtClean="0">
                <a:sym typeface="Wingdings" panose="05000000000000000000" pitchFamily="2" charset="2"/>
              </a:rPr>
              <a:t>staging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fibrosis</a:t>
            </a:r>
            <a:endParaRPr lang="it-IT" sz="2000" dirty="0"/>
          </a:p>
          <a:p>
            <a:r>
              <a:rPr lang="it-IT" sz="2400" dirty="0" smtClean="0"/>
              <a:t>					</a:t>
            </a:r>
            <a:r>
              <a:rPr lang="it-IT" dirty="0" smtClean="0"/>
              <a:t>NASH= </a:t>
            </a:r>
            <a:r>
              <a:rPr lang="it-IT" dirty="0" err="1" smtClean="0"/>
              <a:t>steatosis+lobular</a:t>
            </a:r>
            <a:r>
              <a:rPr lang="it-IT" dirty="0" smtClean="0"/>
              <a:t> 						</a:t>
            </a:r>
            <a:r>
              <a:rPr lang="it-IT" dirty="0" err="1" smtClean="0"/>
              <a:t>inflammation</a:t>
            </a:r>
            <a:r>
              <a:rPr lang="it-IT" dirty="0" smtClean="0"/>
              <a:t>+ </a:t>
            </a:r>
            <a:r>
              <a:rPr lang="it-IT" dirty="0" err="1" smtClean="0"/>
              <a:t>ballooning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Rechteck 1"/>
          <p:cNvSpPr/>
          <p:nvPr/>
        </p:nvSpPr>
        <p:spPr>
          <a:xfrm>
            <a:off x="477112" y="2215750"/>
            <a:ext cx="48965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3131840" y="3980583"/>
            <a:ext cx="4725380" cy="745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739098" y="5143672"/>
            <a:ext cx="404892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76056" y="5589240"/>
            <a:ext cx="2457636" cy="798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584109" y="194737"/>
            <a:ext cx="2334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Patients</a:t>
            </a:r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8" y="980728"/>
            <a:ext cx="5104844" cy="564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940152" y="1340768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914056" y="1772816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5902188" y="2039124"/>
            <a:ext cx="1091988" cy="309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5940152" y="558924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5896998" y="3372374"/>
            <a:ext cx="1080120" cy="344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5896998" y="3156350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73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5012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with CAP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9535"/>
            <a:ext cx="8601878" cy="350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740352" y="3356992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7707425" y="2996952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7740352" y="3718722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187624" y="5157192"/>
            <a:ext cx="6192688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Higher CAP </a:t>
            </a:r>
            <a:r>
              <a:rPr lang="de-CH" dirty="0" err="1" smtClean="0">
                <a:solidFill>
                  <a:schemeClr val="tx1"/>
                </a:solidFill>
              </a:rPr>
              <a:t>values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were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significantly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associated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with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u="sng" dirty="0" smtClean="0">
                <a:solidFill>
                  <a:schemeClr val="tx1"/>
                </a:solidFill>
              </a:rPr>
              <a:t>CAP IQR, BMI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u="sng" dirty="0" err="1" smtClean="0">
                <a:solidFill>
                  <a:schemeClr val="tx1"/>
                </a:solidFill>
              </a:rPr>
              <a:t>steatosis</a:t>
            </a:r>
            <a:endParaRPr lang="de-CH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189941" y="-4392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with LSM</a:t>
            </a:r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88024" y="4516944"/>
            <a:ext cx="4019684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u="sng" dirty="0" err="1" smtClean="0"/>
              <a:t>Entire</a:t>
            </a:r>
            <a:r>
              <a:rPr lang="de-CH" u="sng" dirty="0" smtClean="0"/>
              <a:t> </a:t>
            </a:r>
            <a:r>
              <a:rPr lang="de-CH" u="sng" dirty="0" err="1" smtClean="0"/>
              <a:t>cohort</a:t>
            </a:r>
            <a:r>
              <a:rPr lang="de-CH" dirty="0" smtClean="0"/>
              <a:t>:</a:t>
            </a:r>
          </a:p>
          <a:p>
            <a:r>
              <a:rPr lang="de-CH" dirty="0" smtClean="0"/>
              <a:t>LSM </a:t>
            </a:r>
            <a:r>
              <a:rPr lang="de-CH" dirty="0" err="1" smtClean="0"/>
              <a:t>independently</a:t>
            </a:r>
            <a:r>
              <a:rPr lang="de-CH" dirty="0" smtClean="0"/>
              <a:t> </a:t>
            </a:r>
            <a:r>
              <a:rPr lang="de-CH" dirty="0" err="1" smtClean="0"/>
              <a:t>linked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higher</a:t>
            </a:r>
            <a:r>
              <a:rPr lang="de-CH" dirty="0" smtClean="0"/>
              <a:t> CAP </a:t>
            </a:r>
            <a:r>
              <a:rPr lang="de-CH" dirty="0" err="1" smtClean="0"/>
              <a:t>values</a:t>
            </a:r>
            <a:r>
              <a:rPr lang="de-CH" dirty="0" smtClean="0"/>
              <a:t>, </a:t>
            </a:r>
            <a:r>
              <a:rPr lang="de-CH" dirty="0" err="1" smtClean="0"/>
              <a:t>higher</a:t>
            </a:r>
            <a:r>
              <a:rPr lang="de-CH" dirty="0" smtClean="0"/>
              <a:t> </a:t>
            </a:r>
            <a:r>
              <a:rPr lang="de-CH" u="sng" dirty="0" smtClean="0"/>
              <a:t>LSM IQR </a:t>
            </a:r>
            <a:r>
              <a:rPr lang="de-CH" u="sng" dirty="0" err="1" smtClean="0"/>
              <a:t>values</a:t>
            </a:r>
            <a:r>
              <a:rPr lang="de-CH" u="sng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u="sng" dirty="0" err="1" smtClean="0"/>
              <a:t>fibrosis</a:t>
            </a:r>
            <a:endParaRPr lang="de-CH" u="sng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6988369" y="3861048"/>
            <a:ext cx="3340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" y="830552"/>
            <a:ext cx="7421261" cy="3489638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539552" y="2852936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531391" y="2852936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39552" y="3258039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6477844" y="3258039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83568" y="4320190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531391" y="4320190"/>
            <a:ext cx="50405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189941" y="-4392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with LSM</a:t>
            </a:r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55776" y="5433941"/>
            <a:ext cx="54560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independent</a:t>
            </a:r>
            <a:r>
              <a:rPr lang="de-CH" dirty="0" smtClean="0"/>
              <a:t> </a:t>
            </a:r>
            <a:r>
              <a:rPr lang="de-CH" dirty="0" err="1" smtClean="0"/>
              <a:t>association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LSM </a:t>
            </a:r>
            <a:r>
              <a:rPr lang="de-CH" dirty="0" err="1" smtClean="0"/>
              <a:t>and</a:t>
            </a:r>
            <a:r>
              <a:rPr lang="de-CH" dirty="0" smtClean="0"/>
              <a:t> CAP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confirmed</a:t>
            </a:r>
            <a:r>
              <a:rPr lang="de-CH" dirty="0" smtClean="0"/>
              <a:t> in F0-F2 </a:t>
            </a:r>
            <a:r>
              <a:rPr lang="de-CH" dirty="0" err="1" smtClean="0"/>
              <a:t>fibrosis</a:t>
            </a:r>
            <a:r>
              <a:rPr lang="de-CH" dirty="0" smtClean="0"/>
              <a:t> but not in F3-F4</a:t>
            </a:r>
            <a:endParaRPr lang="de-CH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" y="764704"/>
            <a:ext cx="9042400" cy="4392488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358211" y="1618805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23528" y="3645024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011779" y="1618805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8011779" y="3641299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69220" y="764704"/>
            <a:ext cx="1622460" cy="185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8476" y="2868442"/>
            <a:ext cx="1622460" cy="185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9403" y="116632"/>
            <a:ext cx="5442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Impact of CAP on LSM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on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TE for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staging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fibrosis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3672407" cy="52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4067944" y="2024177"/>
            <a:ext cx="4964778" cy="1476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900" b="1" dirty="0" smtClean="0">
                <a:solidFill>
                  <a:schemeClr val="tx1"/>
                </a:solidFill>
              </a:rPr>
              <a:t>8.5 kPa</a:t>
            </a:r>
            <a:r>
              <a:rPr lang="de-CH" sz="1900" dirty="0" smtClean="0">
                <a:solidFill>
                  <a:schemeClr val="tx1"/>
                </a:solidFill>
              </a:rPr>
              <a:t>: F2-F4 (AUC 0.808, Se 74.3%, </a:t>
            </a:r>
            <a:r>
              <a:rPr lang="de-CH" sz="1900" dirty="0" err="1" smtClean="0">
                <a:solidFill>
                  <a:schemeClr val="tx1"/>
                </a:solidFill>
              </a:rPr>
              <a:t>Sp</a:t>
            </a:r>
            <a:r>
              <a:rPr lang="de-CH" sz="1900" dirty="0" smtClean="0">
                <a:solidFill>
                  <a:schemeClr val="tx1"/>
                </a:solidFill>
              </a:rPr>
              <a:t> 73.7%)</a:t>
            </a:r>
          </a:p>
          <a:p>
            <a:r>
              <a:rPr lang="de-CH" sz="1900" b="1" dirty="0" smtClean="0">
                <a:solidFill>
                  <a:schemeClr val="tx1"/>
                </a:solidFill>
              </a:rPr>
              <a:t>10.1 kPa</a:t>
            </a:r>
            <a:r>
              <a:rPr lang="de-CH" sz="1900" dirty="0" smtClean="0">
                <a:solidFill>
                  <a:schemeClr val="tx1"/>
                </a:solidFill>
              </a:rPr>
              <a:t>: F3-F4 (AUC 0.861, Se 77.6%, </a:t>
            </a:r>
            <a:r>
              <a:rPr lang="de-CH" sz="1900" dirty="0" err="1" smtClean="0">
                <a:solidFill>
                  <a:schemeClr val="tx1"/>
                </a:solidFill>
              </a:rPr>
              <a:t>Sp</a:t>
            </a:r>
            <a:r>
              <a:rPr lang="de-CH" sz="1900" dirty="0" smtClean="0">
                <a:solidFill>
                  <a:schemeClr val="tx1"/>
                </a:solidFill>
              </a:rPr>
              <a:t> 78.4%)</a:t>
            </a:r>
          </a:p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32717" y="4370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3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9403" y="116632"/>
            <a:ext cx="4527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Impact of CAP on LSM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values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" y="572085"/>
            <a:ext cx="8496944" cy="61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884368" y="1556792"/>
            <a:ext cx="1187624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CH" sz="1400" dirty="0" err="1" smtClean="0">
                <a:solidFill>
                  <a:schemeClr val="tx1"/>
                </a:solidFill>
              </a:rPr>
              <a:t>When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patients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were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considered</a:t>
            </a:r>
            <a:r>
              <a:rPr lang="de-CH" sz="1400" dirty="0" smtClean="0">
                <a:solidFill>
                  <a:schemeClr val="tx1"/>
                </a:solidFill>
              </a:rPr>
              <a:t> at </a:t>
            </a:r>
            <a:r>
              <a:rPr lang="de-CH" sz="1400" dirty="0" err="1" smtClean="0">
                <a:solidFill>
                  <a:schemeClr val="tx1"/>
                </a:solidFill>
              </a:rPr>
              <a:t>each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fibrosis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stage</a:t>
            </a:r>
            <a:r>
              <a:rPr lang="de-CH" sz="1400" dirty="0" smtClean="0">
                <a:solidFill>
                  <a:schemeClr val="tx1"/>
                </a:solidFill>
              </a:rPr>
              <a:t>, </a:t>
            </a:r>
            <a:r>
              <a:rPr lang="de-CH" sz="1400" dirty="0" err="1" smtClean="0">
                <a:solidFill>
                  <a:schemeClr val="tx1"/>
                </a:solidFill>
              </a:rPr>
              <a:t>for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lower</a:t>
            </a:r>
            <a:r>
              <a:rPr lang="de-CH" sz="1400" dirty="0" smtClean="0">
                <a:solidFill>
                  <a:schemeClr val="tx1"/>
                </a:solidFill>
              </a:rPr>
              <a:t> grades </a:t>
            </a:r>
            <a:r>
              <a:rPr lang="de-CH" sz="1400" dirty="0" err="1" smtClean="0">
                <a:solidFill>
                  <a:schemeClr val="tx1"/>
                </a:solidFill>
              </a:rPr>
              <a:t>of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fibrosis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only</a:t>
            </a:r>
            <a:r>
              <a:rPr lang="de-CH" sz="1400" dirty="0" smtClean="0">
                <a:solidFill>
                  <a:schemeClr val="tx1"/>
                </a:solidFill>
              </a:rPr>
              <a:t>, LSM </a:t>
            </a:r>
            <a:r>
              <a:rPr lang="de-CH" sz="1400" dirty="0" err="1" smtClean="0">
                <a:solidFill>
                  <a:schemeClr val="tx1"/>
                </a:solidFill>
              </a:rPr>
              <a:t>values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progressively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increased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from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the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lower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to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the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middle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and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further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to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the</a:t>
            </a:r>
            <a:r>
              <a:rPr lang="de-CH" sz="1400" dirty="0" smtClean="0">
                <a:solidFill>
                  <a:schemeClr val="tx1"/>
                </a:solidFill>
              </a:rPr>
              <a:t> </a:t>
            </a:r>
            <a:r>
              <a:rPr lang="de-CH" sz="1400" dirty="0" err="1" smtClean="0">
                <a:solidFill>
                  <a:schemeClr val="tx1"/>
                </a:solidFill>
              </a:rPr>
              <a:t>higher</a:t>
            </a:r>
            <a:r>
              <a:rPr lang="de-CH" sz="1400" dirty="0" smtClean="0">
                <a:solidFill>
                  <a:schemeClr val="tx1"/>
                </a:solidFill>
              </a:rPr>
              <a:t> CAP </a:t>
            </a:r>
            <a:r>
              <a:rPr lang="de-CH" sz="1400" dirty="0" err="1" smtClean="0">
                <a:solidFill>
                  <a:schemeClr val="tx1"/>
                </a:solidFill>
              </a:rPr>
              <a:t>tertiles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263877" y="980728"/>
            <a:ext cx="7886468" cy="547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endParaRPr lang="it-IT" sz="2400" dirty="0" smtClean="0"/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 smtClean="0"/>
          </a:p>
        </p:txBody>
      </p:sp>
      <p:sp>
        <p:nvSpPr>
          <p:cNvPr id="5" name="CasellaDiTesto 1"/>
          <p:cNvSpPr txBox="1"/>
          <p:nvPr/>
        </p:nvSpPr>
        <p:spPr>
          <a:xfrm>
            <a:off x="372517" y="172225"/>
            <a:ext cx="5442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Impact of CAP on LSM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on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TE for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staging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fibrosis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189612" y="1132132"/>
            <a:ext cx="2952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r>
              <a:rPr lang="it-IT" dirty="0"/>
              <a:t>Rate of false-positive LSM </a:t>
            </a:r>
            <a:r>
              <a:rPr lang="it-IT" dirty="0" err="1"/>
              <a:t>results</a:t>
            </a:r>
            <a:r>
              <a:rPr lang="it-IT" dirty="0"/>
              <a:t> for the </a:t>
            </a:r>
            <a:r>
              <a:rPr lang="it-IT" dirty="0" err="1"/>
              <a:t>diagnosis</a:t>
            </a:r>
            <a:r>
              <a:rPr lang="it-IT" dirty="0"/>
              <a:t> of F2-F4 </a:t>
            </a:r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from the </a:t>
            </a:r>
            <a:r>
              <a:rPr lang="it-IT" dirty="0" err="1"/>
              <a:t>lower</a:t>
            </a:r>
            <a:r>
              <a:rPr lang="it-IT" dirty="0"/>
              <a:t> CAP </a:t>
            </a:r>
            <a:r>
              <a:rPr lang="it-IT" dirty="0" err="1"/>
              <a:t>tertile</a:t>
            </a:r>
            <a:r>
              <a:rPr lang="it-IT" dirty="0"/>
              <a:t> to </a:t>
            </a:r>
            <a:r>
              <a:rPr lang="it-IT" dirty="0" smtClean="0"/>
              <a:t>the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tertiles</a:t>
            </a:r>
            <a:endParaRPr lang="it-IT" dirty="0"/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235698" y="3716238"/>
            <a:ext cx="295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/>
          </a:p>
          <a:p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differences</a:t>
            </a:r>
            <a:r>
              <a:rPr lang="it-IT" dirty="0" smtClean="0"/>
              <a:t> in false positive LSM </a:t>
            </a:r>
            <a:r>
              <a:rPr lang="it-IT" dirty="0" err="1" smtClean="0"/>
              <a:t>results</a:t>
            </a:r>
            <a:r>
              <a:rPr lang="it-IT" dirty="0" smtClean="0"/>
              <a:t> for the </a:t>
            </a:r>
            <a:r>
              <a:rPr lang="it-IT" dirty="0" err="1" smtClean="0"/>
              <a:t>diagnosis</a:t>
            </a:r>
            <a:r>
              <a:rPr lang="it-IT" dirty="0" smtClean="0"/>
              <a:t> of F3-F4 </a:t>
            </a:r>
            <a:r>
              <a:rPr lang="it-IT" dirty="0" err="1" smtClean="0"/>
              <a:t>fibrosis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endParaRPr lang="it-IT" dirty="0"/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6332"/>
            <a:ext cx="3605194" cy="24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7" y="3716238"/>
            <a:ext cx="3628213" cy="26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/>
          <p:nvPr/>
        </p:nvSpPr>
        <p:spPr>
          <a:xfrm>
            <a:off x="381106" y="196953"/>
            <a:ext cx="5559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Impact of CAP on LSM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it-IT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on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TE for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staging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fibrosis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8568851" cy="5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51520" y="1268760"/>
            <a:ext cx="2232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A </a:t>
            </a:r>
            <a:r>
              <a:rPr lang="it-IT" dirty="0" err="1">
                <a:sym typeface="Wingdings" panose="05000000000000000000" pitchFamily="2" charset="2"/>
              </a:rPr>
              <a:t>diagnostic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flowchart</a:t>
            </a:r>
            <a:r>
              <a:rPr lang="it-IT" dirty="0">
                <a:sym typeface="Wingdings" panose="05000000000000000000" pitchFamily="2" charset="2"/>
              </a:rPr>
              <a:t> for the </a:t>
            </a:r>
            <a:r>
              <a:rPr lang="it-IT" dirty="0" err="1">
                <a:sym typeface="Wingdings" panose="05000000000000000000" pitchFamily="2" charset="2"/>
              </a:rPr>
              <a:t>correct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interpretation</a:t>
            </a:r>
            <a:r>
              <a:rPr lang="it-IT" dirty="0">
                <a:sym typeface="Wingdings" panose="05000000000000000000" pitchFamily="2" charset="2"/>
              </a:rPr>
              <a:t> of LSM </a:t>
            </a:r>
            <a:r>
              <a:rPr lang="it-IT" dirty="0" err="1">
                <a:sym typeface="Wingdings" panose="05000000000000000000" pitchFamily="2" charset="2"/>
              </a:rPr>
              <a:t>values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according</a:t>
            </a:r>
            <a:r>
              <a:rPr lang="it-IT" dirty="0">
                <a:sym typeface="Wingdings" panose="05000000000000000000" pitchFamily="2" charset="2"/>
              </a:rPr>
              <a:t> to CAP </a:t>
            </a:r>
            <a:r>
              <a:rPr lang="it-IT" dirty="0" err="1">
                <a:sym typeface="Wingdings" panose="05000000000000000000" pitchFamily="2" charset="2"/>
              </a:rPr>
              <a:t>values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was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designed</a:t>
            </a:r>
            <a:r>
              <a:rPr lang="it-IT" dirty="0">
                <a:sym typeface="Wingdings" panose="05000000000000000000" pitchFamily="2" charset="2"/>
              </a:rPr>
              <a:t> for the </a:t>
            </a:r>
            <a:r>
              <a:rPr lang="it-IT" dirty="0" err="1">
                <a:sym typeface="Wingdings" panose="05000000000000000000" pitchFamily="2" charset="2"/>
              </a:rPr>
              <a:t>diagnosis</a:t>
            </a:r>
            <a:r>
              <a:rPr lang="it-IT" dirty="0">
                <a:sym typeface="Wingdings" panose="05000000000000000000" pitchFamily="2" charset="2"/>
              </a:rPr>
              <a:t> of F2-F4 and F3-F4 </a:t>
            </a:r>
            <a:r>
              <a:rPr lang="it-IT" dirty="0" err="1">
                <a:sym typeface="Wingdings" panose="05000000000000000000" pitchFamily="2" charset="2"/>
              </a:rPr>
              <a:t>fibrosis</a:t>
            </a: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0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CAP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independently</a:t>
            </a:r>
            <a:r>
              <a:rPr lang="it-IT" sz="2400" dirty="0" smtClean="0"/>
              <a:t> </a:t>
            </a:r>
            <a:r>
              <a:rPr lang="it-IT" sz="2400" dirty="0" err="1" smtClean="0"/>
              <a:t>linked</a:t>
            </a:r>
            <a:r>
              <a:rPr lang="it-IT" sz="2400" dirty="0" smtClean="0"/>
              <a:t> to </a:t>
            </a:r>
            <a:r>
              <a:rPr lang="it-IT" sz="2400" dirty="0" err="1" smtClean="0"/>
              <a:t>increased</a:t>
            </a:r>
            <a:r>
              <a:rPr lang="it-IT" sz="2400" dirty="0" smtClean="0"/>
              <a:t> LSM </a:t>
            </a:r>
            <a:r>
              <a:rPr lang="it-IT" sz="2400" dirty="0" err="1" smtClean="0"/>
              <a:t>values</a:t>
            </a:r>
            <a:r>
              <a:rPr lang="it-IT" sz="2400" dirty="0" smtClean="0"/>
              <a:t>, </a:t>
            </a:r>
            <a:r>
              <a:rPr lang="it-IT" sz="2400" dirty="0" err="1" smtClean="0"/>
              <a:t>especially</a:t>
            </a:r>
            <a:r>
              <a:rPr lang="it-IT" sz="2400" dirty="0" smtClean="0"/>
              <a:t> in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with </a:t>
            </a:r>
            <a:r>
              <a:rPr lang="it-IT" sz="2400" dirty="0" err="1" smtClean="0"/>
              <a:t>lower</a:t>
            </a:r>
            <a:r>
              <a:rPr lang="it-IT" sz="2400" dirty="0" smtClean="0"/>
              <a:t> </a:t>
            </a:r>
            <a:r>
              <a:rPr lang="it-IT" sz="2400" dirty="0" err="1" smtClean="0"/>
              <a:t>stages</a:t>
            </a:r>
            <a:r>
              <a:rPr lang="it-IT" sz="2400" dirty="0" smtClean="0"/>
              <a:t> of </a:t>
            </a:r>
            <a:r>
              <a:rPr lang="it-IT" sz="2400" dirty="0" err="1" smtClean="0"/>
              <a:t>fibrosis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pPr algn="just"/>
            <a:r>
              <a:rPr lang="it-IT" sz="2400" dirty="0" err="1" smtClean="0"/>
              <a:t>Higher</a:t>
            </a:r>
            <a:r>
              <a:rPr lang="it-IT" sz="2400" dirty="0" smtClean="0"/>
              <a:t> </a:t>
            </a:r>
            <a:r>
              <a:rPr lang="it-IT" sz="2400" dirty="0" err="1" smtClean="0"/>
              <a:t>rates</a:t>
            </a:r>
            <a:r>
              <a:rPr lang="it-IT" sz="2400" dirty="0" smtClean="0"/>
              <a:t> of false positive LSM in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higher</a:t>
            </a:r>
            <a:r>
              <a:rPr lang="it-IT" sz="2400" dirty="0" smtClean="0"/>
              <a:t> CAP </a:t>
            </a:r>
            <a:r>
              <a:rPr lang="it-IT" sz="2400" dirty="0" err="1" smtClean="0"/>
              <a:t>tertiles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Importance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a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correct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interpretation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LSM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values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according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to CAP </a:t>
            </a: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cxnSp>
        <p:nvCxnSpPr>
          <p:cNvPr id="5" name="Gewinkelte Verbindung 4"/>
          <p:cNvCxnSpPr/>
          <p:nvPr/>
        </p:nvCxnSpPr>
        <p:spPr>
          <a:xfrm rot="16200000" flipH="1">
            <a:off x="749532" y="3078189"/>
            <a:ext cx="845638" cy="43204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6511"/>
            <a:ext cx="8224961" cy="426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Discussion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-2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8.5 </a:t>
            </a:r>
            <a:r>
              <a:rPr lang="it-IT" sz="2800" dirty="0" err="1" smtClean="0"/>
              <a:t>kPa</a:t>
            </a:r>
            <a:r>
              <a:rPr lang="it-IT" sz="2800" dirty="0" smtClean="0"/>
              <a:t> and 10.1 </a:t>
            </a:r>
            <a:r>
              <a:rPr lang="it-IT" sz="2800" dirty="0" err="1" smtClean="0"/>
              <a:t>kPa</a:t>
            </a:r>
            <a:r>
              <a:rPr lang="it-IT" sz="2800" dirty="0" smtClean="0"/>
              <a:t> are the best </a:t>
            </a:r>
            <a:r>
              <a:rPr lang="it-IT" sz="2800" dirty="0" err="1" smtClean="0"/>
              <a:t>cutoffs</a:t>
            </a:r>
            <a:r>
              <a:rPr lang="it-IT" sz="2800" dirty="0" smtClean="0"/>
              <a:t> for </a:t>
            </a:r>
            <a:r>
              <a:rPr lang="it-IT" sz="2800" dirty="0" err="1" smtClean="0"/>
              <a:t>discriminating</a:t>
            </a:r>
            <a:r>
              <a:rPr lang="it-IT" sz="2800" dirty="0" smtClean="0"/>
              <a:t> F2-F4 and F3-F4  </a:t>
            </a:r>
            <a:r>
              <a:rPr lang="it-IT" sz="2800" dirty="0" err="1" smtClean="0"/>
              <a:t>fibrosis</a:t>
            </a:r>
            <a:r>
              <a:rPr lang="it-IT" sz="2800" dirty="0" smtClean="0"/>
              <a:t>, </a:t>
            </a:r>
            <a:r>
              <a:rPr lang="it-IT" sz="2800" dirty="0" err="1" smtClean="0"/>
              <a:t>respectively</a:t>
            </a: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algn="ctr"/>
            <a:endParaRPr lang="it-IT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870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Limitations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Interobserver</a:t>
            </a:r>
            <a:r>
              <a:rPr lang="it-IT" sz="2400" dirty="0" smtClean="0"/>
              <a:t> </a:t>
            </a:r>
            <a:r>
              <a:rPr lang="it-IT" sz="2400" dirty="0" err="1" smtClean="0"/>
              <a:t>concordance</a:t>
            </a:r>
            <a:r>
              <a:rPr lang="it-IT" sz="2400" dirty="0" smtClean="0"/>
              <a:t> of LSM and CAP </a:t>
            </a:r>
            <a:r>
              <a:rPr lang="it-IT" sz="2400" dirty="0" err="1" smtClean="0"/>
              <a:t>examinations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well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of </a:t>
            </a:r>
            <a:r>
              <a:rPr lang="it-IT" sz="2400" dirty="0" err="1" smtClean="0"/>
              <a:t>liver</a:t>
            </a:r>
            <a:r>
              <a:rPr lang="it-IT" sz="2400" dirty="0" smtClean="0"/>
              <a:t> </a:t>
            </a:r>
            <a:r>
              <a:rPr lang="it-IT" sz="2400" dirty="0" err="1" smtClean="0"/>
              <a:t>histological</a:t>
            </a:r>
            <a:r>
              <a:rPr lang="it-IT" sz="2400" dirty="0" smtClean="0"/>
              <a:t> </a:t>
            </a:r>
            <a:r>
              <a:rPr lang="it-IT" sz="2400" dirty="0" err="1" smtClean="0"/>
              <a:t>readings</a:t>
            </a:r>
            <a:r>
              <a:rPr lang="it-IT" sz="2400" dirty="0" smtClean="0"/>
              <a:t>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assessed</a:t>
            </a:r>
            <a:r>
              <a:rPr lang="it-IT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Analysis of LSM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carried</a:t>
            </a:r>
            <a:r>
              <a:rPr lang="it-IT" sz="2400" dirty="0" smtClean="0"/>
              <a:t> out </a:t>
            </a:r>
            <a:r>
              <a:rPr lang="it-IT" sz="2400" dirty="0" err="1" smtClean="0"/>
              <a:t>using</a:t>
            </a:r>
            <a:r>
              <a:rPr lang="it-IT" sz="2400" dirty="0" smtClean="0"/>
              <a:t> a </a:t>
            </a:r>
            <a:r>
              <a:rPr lang="it-IT" sz="2400" dirty="0" err="1" smtClean="0"/>
              <a:t>conventional</a:t>
            </a:r>
            <a:r>
              <a:rPr lang="it-IT" sz="2400" dirty="0" smtClean="0"/>
              <a:t> M probe </a:t>
            </a:r>
            <a:r>
              <a:rPr lang="it-IT" sz="2400" dirty="0" err="1" smtClean="0"/>
              <a:t>only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Study</a:t>
            </a:r>
            <a:r>
              <a:rPr lang="it-IT" sz="2400" dirty="0" smtClean="0"/>
              <a:t> </a:t>
            </a:r>
            <a:r>
              <a:rPr lang="it-IT" sz="2400" dirty="0" err="1" smtClean="0"/>
              <a:t>cohort</a:t>
            </a:r>
            <a:r>
              <a:rPr lang="it-IT" sz="2400" dirty="0" smtClean="0"/>
              <a:t> </a:t>
            </a:r>
            <a:r>
              <a:rPr lang="it-IT" sz="2400" dirty="0" err="1" smtClean="0"/>
              <a:t>population</a:t>
            </a:r>
            <a:r>
              <a:rPr lang="it-IT" sz="2400" dirty="0" smtClean="0"/>
              <a:t>: NAFLD </a:t>
            </a:r>
            <a:r>
              <a:rPr lang="it-IT" sz="2400" dirty="0" err="1" smtClean="0"/>
              <a:t>subject</a:t>
            </a:r>
            <a:r>
              <a:rPr lang="it-IT" sz="2400" dirty="0" smtClean="0"/>
              <a:t> </a:t>
            </a:r>
            <a:r>
              <a:rPr lang="it-IT" sz="2400" dirty="0" err="1" smtClean="0"/>
              <a:t>referred</a:t>
            </a:r>
            <a:r>
              <a:rPr lang="it-IT" sz="2400" dirty="0" smtClean="0"/>
              <a:t> to </a:t>
            </a:r>
            <a:r>
              <a:rPr lang="it-IT" sz="2400" dirty="0" err="1" smtClean="0"/>
              <a:t>tertiary</a:t>
            </a:r>
            <a:r>
              <a:rPr lang="it-IT" sz="2400" dirty="0" smtClean="0"/>
              <a:t>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Lack</a:t>
            </a:r>
            <a:r>
              <a:rPr lang="it-IT" sz="2400" dirty="0" smtClean="0"/>
              <a:t> of </a:t>
            </a:r>
            <a:r>
              <a:rPr lang="it-IT" sz="2400" dirty="0" err="1" smtClean="0"/>
              <a:t>follow</a:t>
            </a:r>
            <a:r>
              <a:rPr lang="it-IT" sz="2400" dirty="0" smtClean="0"/>
              <a:t> up</a:t>
            </a:r>
          </a:p>
          <a:p>
            <a:pPr algn="ctr"/>
            <a:endParaRPr lang="it-IT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942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LSM in NAFLD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may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lead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to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overstimation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fibrosis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patients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with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stages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disease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endParaRPr lang="it-IT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it-IT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interpreting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LSM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values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based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on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determination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CAP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could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help to more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accurately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use TE for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predicting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fibrosis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NAFLD</a:t>
            </a: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775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endParaRPr lang="it-IT" sz="3400" dirty="0" smtClean="0"/>
          </a:p>
          <a:p>
            <a:pPr algn="ctr"/>
            <a:endParaRPr lang="it-IT" sz="3400" dirty="0"/>
          </a:p>
          <a:p>
            <a:pPr algn="ctr"/>
            <a:r>
              <a:rPr lang="it-IT" sz="3400" dirty="0" err="1" smtClean="0"/>
              <a:t>Thank</a:t>
            </a:r>
            <a:r>
              <a:rPr lang="it-IT" sz="3400" dirty="0" smtClean="0"/>
              <a:t> </a:t>
            </a:r>
            <a:r>
              <a:rPr lang="it-IT" sz="3400" dirty="0" err="1" smtClean="0"/>
              <a:t>you</a:t>
            </a:r>
            <a:endParaRPr lang="it-IT" sz="3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143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algn="ctr"/>
            <a:endParaRPr lang="it-IT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" y="2276872"/>
            <a:ext cx="7739925" cy="28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196752"/>
            <a:ext cx="7965740" cy="5249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                                           *  </a:t>
            </a:r>
          </a:p>
          <a:p>
            <a:endParaRPr lang="it-IT" sz="2400" u="sng" dirty="0"/>
          </a:p>
          <a:p>
            <a:endParaRPr lang="it-IT" sz="2400" u="sng" dirty="0" smtClean="0"/>
          </a:p>
          <a:p>
            <a:pPr algn="r"/>
            <a:r>
              <a:rPr lang="it-IT" sz="1400" dirty="0"/>
              <a:t> </a:t>
            </a:r>
            <a:r>
              <a:rPr lang="it-IT" sz="1400" dirty="0" smtClean="0"/>
              <a:t>                                                                                              Baveno VI, 2015</a:t>
            </a:r>
            <a:endParaRPr lang="it-IT" sz="1400" dirty="0"/>
          </a:p>
          <a:p>
            <a:r>
              <a:rPr lang="it-IT" sz="2400" u="sng" dirty="0" err="1" smtClean="0"/>
              <a:t>What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it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is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known</a:t>
            </a:r>
            <a:r>
              <a:rPr lang="it-IT" sz="2400" u="sng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overweight</a:t>
            </a:r>
            <a:r>
              <a:rPr lang="it-IT" sz="2400" dirty="0" smtClean="0"/>
              <a:t>/</a:t>
            </a:r>
            <a:r>
              <a:rPr lang="it-IT" sz="2400" dirty="0" err="1" smtClean="0"/>
              <a:t>obesity</a:t>
            </a:r>
            <a:r>
              <a:rPr lang="it-IT" sz="2400" dirty="0" smtClean="0"/>
              <a:t> and </a:t>
            </a:r>
            <a:r>
              <a:rPr lang="it-IT" sz="2400" dirty="0" err="1" smtClean="0"/>
              <a:t>histologically</a:t>
            </a:r>
            <a:r>
              <a:rPr lang="it-IT" sz="2400" dirty="0" smtClean="0"/>
              <a:t> </a:t>
            </a:r>
            <a:r>
              <a:rPr lang="it-IT" sz="2400" dirty="0" err="1" smtClean="0"/>
              <a:t>steatosis</a:t>
            </a:r>
            <a:r>
              <a:rPr lang="it-IT" sz="2400" dirty="0" smtClean="0"/>
              <a:t> are </a:t>
            </a:r>
            <a:r>
              <a:rPr lang="it-IT" sz="2400" dirty="0" err="1" smtClean="0"/>
              <a:t>predictors</a:t>
            </a:r>
            <a:r>
              <a:rPr lang="it-IT" sz="2400" dirty="0" smtClean="0"/>
              <a:t> of </a:t>
            </a:r>
            <a:r>
              <a:rPr lang="it-IT" sz="2400" dirty="0" err="1" smtClean="0"/>
              <a:t>clinical</a:t>
            </a:r>
            <a:r>
              <a:rPr lang="it-IT" sz="2400" dirty="0" smtClean="0"/>
              <a:t> </a:t>
            </a:r>
            <a:r>
              <a:rPr lang="it-IT" sz="2400" dirty="0" err="1" smtClean="0"/>
              <a:t>decompensation</a:t>
            </a:r>
            <a:r>
              <a:rPr lang="it-IT" sz="2400" dirty="0" smtClean="0"/>
              <a:t> in </a:t>
            </a:r>
            <a:r>
              <a:rPr lang="it-IT" sz="2400" dirty="0" err="1" smtClean="0"/>
              <a:t>cACLD</a:t>
            </a:r>
            <a:r>
              <a:rPr lang="it-IT" sz="2400" dirty="0" smtClean="0"/>
              <a:t>*</a:t>
            </a:r>
          </a:p>
          <a:p>
            <a:pPr algn="r"/>
            <a:r>
              <a:rPr lang="it-IT" sz="1400" dirty="0" smtClean="0"/>
              <a:t>Berzigotti et al. </a:t>
            </a:r>
            <a:r>
              <a:rPr lang="it-IT" sz="1400" dirty="0" err="1" smtClean="0"/>
              <a:t>Hepatology</a:t>
            </a:r>
            <a:r>
              <a:rPr lang="it-IT" sz="1400" dirty="0" smtClean="0"/>
              <a:t> 2011</a:t>
            </a:r>
          </a:p>
          <a:p>
            <a:pPr algn="r"/>
            <a:r>
              <a:rPr lang="it-IT" sz="1400" dirty="0" err="1" smtClean="0"/>
              <a:t>Everhart</a:t>
            </a:r>
            <a:r>
              <a:rPr lang="it-IT" sz="1400" dirty="0" smtClean="0"/>
              <a:t> et al. </a:t>
            </a:r>
            <a:r>
              <a:rPr lang="it-IT" sz="1400" dirty="0" err="1" smtClean="0"/>
              <a:t>Gastroenterology</a:t>
            </a:r>
            <a:r>
              <a:rPr lang="it-IT" sz="1400" dirty="0" smtClean="0"/>
              <a:t> 2009</a:t>
            </a:r>
          </a:p>
          <a:p>
            <a:pPr algn="r"/>
            <a:endParaRPr lang="it-IT" sz="1400" dirty="0"/>
          </a:p>
          <a:p>
            <a:r>
              <a:rPr lang="it-IT" sz="2400" u="sng" dirty="0" err="1" smtClean="0"/>
              <a:t>What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it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is</a:t>
            </a:r>
            <a:r>
              <a:rPr lang="it-IT" sz="2400" u="sng" dirty="0" smtClean="0"/>
              <a:t>  </a:t>
            </a:r>
            <a:r>
              <a:rPr lang="it-IT" sz="2400" u="sng" dirty="0" err="1" smtClean="0"/>
              <a:t>unknow</a:t>
            </a:r>
            <a:r>
              <a:rPr lang="it-IT" sz="24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Does</a:t>
            </a:r>
            <a:r>
              <a:rPr lang="it-IT" sz="2400" dirty="0" smtClean="0"/>
              <a:t>  CAP in </a:t>
            </a:r>
            <a:r>
              <a:rPr lang="it-IT" sz="2400" dirty="0" err="1" smtClean="0"/>
              <a:t>cACLD</a:t>
            </a:r>
            <a:r>
              <a:rPr lang="it-IT" sz="2400" dirty="0" smtClean="0"/>
              <a:t> </a:t>
            </a:r>
            <a:r>
              <a:rPr lang="it-IT" sz="2400" dirty="0" err="1" smtClean="0"/>
              <a:t>correctly</a:t>
            </a:r>
            <a:r>
              <a:rPr lang="it-IT" sz="2400" dirty="0" smtClean="0"/>
              <a:t> </a:t>
            </a:r>
            <a:r>
              <a:rPr lang="it-IT" sz="2400" dirty="0" err="1" smtClean="0"/>
              <a:t>mirror</a:t>
            </a:r>
            <a:r>
              <a:rPr lang="it-IT" sz="2400" dirty="0" smtClean="0"/>
              <a:t> </a:t>
            </a:r>
            <a:r>
              <a:rPr lang="it-IT" sz="2400" dirty="0" err="1" smtClean="0"/>
              <a:t>hepatic</a:t>
            </a:r>
            <a:r>
              <a:rPr lang="it-IT" sz="2400" dirty="0" smtClean="0"/>
              <a:t> </a:t>
            </a:r>
            <a:r>
              <a:rPr lang="it-IT" sz="2400" dirty="0" err="1" smtClean="0"/>
              <a:t>fat</a:t>
            </a:r>
            <a:r>
              <a:rPr lang="it-IT" sz="2400" dirty="0" smtClean="0"/>
              <a:t> </a:t>
            </a:r>
            <a:r>
              <a:rPr lang="it-IT" sz="2400" dirty="0" err="1" smtClean="0"/>
              <a:t>content</a:t>
            </a:r>
            <a:r>
              <a:rPr lang="it-IT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048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6331" y="957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Aims</a:t>
            </a:r>
            <a:r>
              <a:rPr lang="it-IT" sz="24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/>
              <a:t>To </a:t>
            </a:r>
            <a:r>
              <a:rPr lang="it-IT" sz="2400" i="1" dirty="0" err="1" smtClean="0"/>
              <a:t>assess</a:t>
            </a:r>
            <a:r>
              <a:rPr lang="it-IT" sz="2400" i="1" dirty="0" smtClean="0"/>
              <a:t> the </a:t>
            </a:r>
            <a:r>
              <a:rPr lang="it-IT" sz="2400" i="1" dirty="0" err="1" smtClean="0"/>
              <a:t>accuracy</a:t>
            </a:r>
            <a:r>
              <a:rPr lang="it-IT" sz="2400" i="1" dirty="0" smtClean="0"/>
              <a:t> of CAP for </a:t>
            </a:r>
            <a:r>
              <a:rPr lang="it-IT" sz="2400" i="1" dirty="0" err="1" smtClean="0"/>
              <a:t>steatosis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/>
              <a:t>cACLD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any</a:t>
            </a:r>
            <a:r>
              <a:rPr lang="it-IT" sz="2400" i="1" dirty="0" smtClean="0"/>
              <a:t> 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/>
              <a:t>To validate CAP IQR &lt; 40 dB/m </a:t>
            </a:r>
            <a:r>
              <a:rPr lang="it-IT" sz="2400" i="1" dirty="0" err="1" smtClean="0"/>
              <a:t>as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good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quality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criterion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reducing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errors</a:t>
            </a:r>
            <a:endParaRPr lang="it-IT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251520" y="957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Aims</a:t>
            </a:r>
            <a:r>
              <a:rPr lang="it-IT" sz="24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/>
              <a:t>To </a:t>
            </a:r>
            <a:r>
              <a:rPr lang="it-IT" sz="2400" i="1" dirty="0" err="1" smtClean="0"/>
              <a:t>assess</a:t>
            </a:r>
            <a:r>
              <a:rPr lang="it-IT" sz="2400" i="1" dirty="0" smtClean="0"/>
              <a:t> the </a:t>
            </a:r>
            <a:r>
              <a:rPr lang="it-IT" sz="2400" i="1" dirty="0" err="1" smtClean="0"/>
              <a:t>accuracy</a:t>
            </a:r>
            <a:r>
              <a:rPr lang="it-IT" sz="2400" i="1" dirty="0" smtClean="0"/>
              <a:t> of CAP for </a:t>
            </a:r>
            <a:r>
              <a:rPr lang="it-IT" sz="2400" i="1" dirty="0" err="1" smtClean="0"/>
              <a:t>steatosis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/>
              <a:t>cACLD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any</a:t>
            </a:r>
            <a:r>
              <a:rPr lang="it-IT" sz="2400" i="1" dirty="0" smtClean="0"/>
              <a:t> 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i="1" dirty="0" smtClean="0"/>
              <a:t>To validate CAP IQR &lt; 40 dB/m </a:t>
            </a:r>
            <a:r>
              <a:rPr lang="it-IT" sz="2400" i="1" dirty="0" err="1" smtClean="0"/>
              <a:t>as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good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quality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criterion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reducing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errors</a:t>
            </a:r>
            <a:endParaRPr lang="it-IT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251520" y="957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31653" y="1268760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Methods</a:t>
            </a:r>
            <a:r>
              <a:rPr lang="it-IT" sz="24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Single center </a:t>
            </a:r>
            <a:r>
              <a:rPr lang="it-IT" sz="2400" dirty="0" err="1" smtClean="0"/>
              <a:t>retrospective</a:t>
            </a:r>
            <a:r>
              <a:rPr lang="it-IT" sz="2400" dirty="0" smtClean="0"/>
              <a:t> </a:t>
            </a:r>
            <a:r>
              <a:rPr lang="it-IT" sz="2400" dirty="0" err="1" smtClean="0"/>
              <a:t>study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6/2015-6/2017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M or XL probe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used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On </a:t>
            </a:r>
            <a:r>
              <a:rPr lang="it-IT" sz="2400" dirty="0" err="1" smtClean="0"/>
              <a:t>histology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      </a:t>
            </a:r>
            <a:r>
              <a:rPr lang="it-IT" sz="2400" u="sng" dirty="0" err="1" smtClean="0"/>
              <a:t>steatosis</a:t>
            </a:r>
            <a:r>
              <a:rPr lang="it-IT" sz="2400" dirty="0" smtClean="0"/>
              <a:t>: S0 (&lt;5%), S1 (5-33%) S2 (33-66%), S3 (&gt;66%)</a:t>
            </a:r>
          </a:p>
          <a:p>
            <a:r>
              <a:rPr lang="it-IT" sz="2400" dirty="0" smtClean="0"/>
              <a:t>      </a:t>
            </a:r>
            <a:r>
              <a:rPr lang="it-IT" sz="2400" u="sng" dirty="0" err="1" smtClean="0"/>
              <a:t>fibrosis</a:t>
            </a:r>
            <a:r>
              <a:rPr lang="it-IT" sz="2400" dirty="0" smtClean="0"/>
              <a:t> </a:t>
            </a:r>
            <a:r>
              <a:rPr lang="de-CH" sz="2400" dirty="0" smtClean="0"/>
              <a:t>≥ F3 (</a:t>
            </a:r>
            <a:r>
              <a:rPr lang="de-CH" sz="2400" dirty="0" err="1" smtClean="0"/>
              <a:t>metavir</a:t>
            </a:r>
            <a:r>
              <a:rPr lang="de-CH" sz="2400" dirty="0" smtClean="0"/>
              <a:t> </a:t>
            </a:r>
            <a:r>
              <a:rPr lang="de-CH" sz="2400" dirty="0" err="1" smtClean="0"/>
              <a:t>or</a:t>
            </a:r>
            <a:r>
              <a:rPr lang="de-CH" sz="2400" dirty="0" smtClean="0"/>
              <a:t> </a:t>
            </a:r>
            <a:r>
              <a:rPr lang="de-CH" sz="2400" dirty="0" err="1" smtClean="0"/>
              <a:t>equivalent</a:t>
            </a:r>
            <a:r>
              <a:rPr lang="de-CH" sz="2400" dirty="0" smtClean="0"/>
              <a:t>)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confirm</a:t>
            </a:r>
            <a:r>
              <a:rPr lang="de-CH" sz="2400" dirty="0" smtClean="0"/>
              <a:t> ACLD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sp>
        <p:nvSpPr>
          <p:cNvPr id="5" name="CasellaDiTesto 1"/>
          <p:cNvSpPr txBox="1"/>
          <p:nvPr/>
        </p:nvSpPr>
        <p:spPr>
          <a:xfrm>
            <a:off x="611560" y="45429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004048" y="2780928"/>
            <a:ext cx="3177321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u="sng" dirty="0" err="1" smtClean="0">
                <a:solidFill>
                  <a:schemeClr val="tx1"/>
                </a:solidFill>
              </a:rPr>
              <a:t>Exclusion</a:t>
            </a:r>
            <a:r>
              <a:rPr lang="de-CH" u="sng" dirty="0" smtClean="0">
                <a:solidFill>
                  <a:schemeClr val="tx1"/>
                </a:solidFill>
              </a:rPr>
              <a:t> </a:t>
            </a:r>
            <a:r>
              <a:rPr lang="de-CH" u="sng" dirty="0" err="1" smtClean="0">
                <a:solidFill>
                  <a:schemeClr val="tx1"/>
                </a:solidFill>
              </a:rPr>
              <a:t>criteria</a:t>
            </a:r>
            <a:r>
              <a:rPr lang="de-CH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LSM&lt; 10 kPa</a:t>
            </a: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Any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hepatic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decompensation</a:t>
            </a:r>
            <a:endParaRPr lang="de-CH" dirty="0" smtClean="0">
              <a:solidFill>
                <a:schemeClr val="tx1"/>
              </a:solidFill>
            </a:endParaRP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No</a:t>
            </a:r>
            <a:r>
              <a:rPr lang="de-CH" dirty="0" smtClean="0">
                <a:solidFill>
                  <a:schemeClr val="tx1"/>
                </a:solidFill>
              </a:rPr>
              <a:t> LSM/CAP </a:t>
            </a:r>
            <a:r>
              <a:rPr lang="de-CH" dirty="0" err="1" smtClean="0">
                <a:solidFill>
                  <a:schemeClr val="tx1"/>
                </a:solidFill>
              </a:rPr>
              <a:t>avaiable</a:t>
            </a:r>
            <a:r>
              <a:rPr lang="de-CH" dirty="0" smtClean="0">
                <a:solidFill>
                  <a:schemeClr val="tx1"/>
                </a:solidFill>
              </a:rPr>
              <a:t> in 6 </a:t>
            </a:r>
            <a:r>
              <a:rPr lang="de-CH" dirty="0" err="1" smtClean="0">
                <a:solidFill>
                  <a:schemeClr val="tx1"/>
                </a:solidFill>
              </a:rPr>
              <a:t>mo</a:t>
            </a:r>
            <a:r>
              <a:rPr lang="de-CH" dirty="0" err="1">
                <a:solidFill>
                  <a:schemeClr val="tx1"/>
                </a:solidFill>
              </a:rPr>
              <a:t>.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LSM  IQR/M&gt;30</a:t>
            </a:r>
          </a:p>
        </p:txBody>
      </p:sp>
      <p:sp>
        <p:nvSpPr>
          <p:cNvPr id="28" name="Rechteck 27"/>
          <p:cNvSpPr/>
          <p:nvPr/>
        </p:nvSpPr>
        <p:spPr>
          <a:xfrm>
            <a:off x="5292080" y="1484784"/>
            <a:ext cx="3105312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u="sng" dirty="0" err="1" smtClean="0">
                <a:solidFill>
                  <a:schemeClr val="tx1"/>
                </a:solidFill>
              </a:rPr>
              <a:t>Inclusion</a:t>
            </a:r>
            <a:r>
              <a:rPr lang="de-CH" u="sng" dirty="0" smtClean="0">
                <a:solidFill>
                  <a:schemeClr val="tx1"/>
                </a:solidFill>
              </a:rPr>
              <a:t> </a:t>
            </a:r>
            <a:r>
              <a:rPr lang="de-CH" u="sng" dirty="0" err="1" smtClean="0">
                <a:solidFill>
                  <a:schemeClr val="tx1"/>
                </a:solidFill>
              </a:rPr>
              <a:t>criteria</a:t>
            </a:r>
            <a:r>
              <a:rPr lang="de-CH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Patients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with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liver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biopsy</a:t>
            </a:r>
            <a:endParaRPr lang="de-CH" dirty="0" smtClean="0">
              <a:solidFill>
                <a:schemeClr val="tx1"/>
              </a:solidFill>
            </a:endParaRP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CAP </a:t>
            </a:r>
            <a:r>
              <a:rPr lang="de-CH" dirty="0" err="1" smtClean="0">
                <a:solidFill>
                  <a:schemeClr val="tx1"/>
                </a:solidFill>
              </a:rPr>
              <a:t>measurement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avaiable</a:t>
            </a:r>
            <a:endParaRPr lang="de-CH" dirty="0" smtClean="0">
              <a:solidFill>
                <a:schemeClr val="tx1"/>
              </a:solidFill>
            </a:endParaRP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LSM ≥ 10 kPa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536" y="2187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52383" y="1232756"/>
            <a:ext cx="367240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461 </a:t>
            </a:r>
            <a:r>
              <a:rPr lang="de-CH" dirty="0" err="1" smtClean="0">
                <a:solidFill>
                  <a:schemeClr val="tx1"/>
                </a:solidFill>
              </a:rPr>
              <a:t>biopsies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for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liver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disease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181782" y="1736812"/>
            <a:ext cx="0" cy="10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2"/>
          <p:cNvSpPr/>
          <p:nvPr/>
        </p:nvSpPr>
        <p:spPr>
          <a:xfrm>
            <a:off x="380746" y="1703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77728" y="2812675"/>
            <a:ext cx="367240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aCLD</a:t>
            </a:r>
            <a:r>
              <a:rPr lang="de-CH" dirty="0" smtClean="0">
                <a:solidFill>
                  <a:schemeClr val="tx1"/>
                </a:solidFill>
              </a:rPr>
              <a:t>= 147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3158681" y="2258870"/>
            <a:ext cx="1029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80746" y="2132856"/>
            <a:ext cx="2777935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LS &lt;10kPa=141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188588" y="2121560"/>
            <a:ext cx="2111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4188587" y="2636912"/>
            <a:ext cx="1836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335937" y="1869532"/>
            <a:ext cx="2211233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No</a:t>
            </a:r>
            <a:r>
              <a:rPr lang="de-CH" dirty="0" smtClean="0">
                <a:solidFill>
                  <a:schemeClr val="tx1"/>
                </a:solidFill>
              </a:rPr>
              <a:t> LS/CAP </a:t>
            </a:r>
            <a:r>
              <a:rPr lang="de-CH" dirty="0" err="1" smtClean="0">
                <a:solidFill>
                  <a:schemeClr val="tx1"/>
                </a:solidFill>
              </a:rPr>
              <a:t>available</a:t>
            </a:r>
            <a:r>
              <a:rPr lang="de-CH" dirty="0" smtClean="0">
                <a:solidFill>
                  <a:schemeClr val="tx1"/>
                </a:solidFill>
              </a:rPr>
              <a:t>= 161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083855" y="2560647"/>
            <a:ext cx="2139225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Decompensation</a:t>
            </a:r>
            <a:r>
              <a:rPr lang="de-CH" dirty="0" smtClean="0">
                <a:solidFill>
                  <a:schemeClr val="tx1"/>
                </a:solidFill>
              </a:rPr>
              <a:t> =12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4166504" y="3140968"/>
            <a:ext cx="1527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>
            <a:off x="4166504" y="4392692"/>
            <a:ext cx="1836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2666746" y="4789662"/>
            <a:ext cx="1499758" cy="7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80746" y="4392692"/>
            <a:ext cx="2256312" cy="830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Timelapse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betweenm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biopsy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CAP &gt;6 </a:t>
            </a:r>
            <a:r>
              <a:rPr lang="de-CH" dirty="0" err="1" smtClean="0">
                <a:solidFill>
                  <a:schemeClr val="tx1"/>
                </a:solidFill>
              </a:rPr>
              <a:t>months</a:t>
            </a:r>
            <a:r>
              <a:rPr lang="de-CH" dirty="0" smtClean="0">
                <a:solidFill>
                  <a:schemeClr val="tx1"/>
                </a:solidFill>
              </a:rPr>
              <a:t> = 5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110318" y="4007897"/>
            <a:ext cx="2422122" cy="1002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err="1" smtClean="0">
                <a:solidFill>
                  <a:schemeClr val="tx1"/>
                </a:solidFill>
              </a:rPr>
              <a:t>No</a:t>
            </a:r>
            <a:r>
              <a:rPr lang="de-CH" dirty="0" smtClean="0">
                <a:solidFill>
                  <a:schemeClr val="tx1"/>
                </a:solidFill>
              </a:rPr>
              <a:t> valid LS/CAP </a:t>
            </a:r>
            <a:r>
              <a:rPr lang="de-CH" dirty="0" err="1" smtClean="0">
                <a:solidFill>
                  <a:schemeClr val="tx1"/>
                </a:solidFill>
              </a:rPr>
              <a:t>measurements</a:t>
            </a:r>
            <a:r>
              <a:rPr lang="de-CH" dirty="0" smtClean="0">
                <a:solidFill>
                  <a:schemeClr val="tx1"/>
                </a:solidFill>
              </a:rPr>
              <a:t> (IQR/M)&gt;30 = 18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330300" y="5877272"/>
            <a:ext cx="367240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Study </a:t>
            </a:r>
            <a:r>
              <a:rPr lang="de-CH" dirty="0" err="1" smtClean="0">
                <a:solidFill>
                  <a:schemeClr val="tx1"/>
                </a:solidFill>
              </a:rPr>
              <a:t>cohort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population</a:t>
            </a:r>
            <a:r>
              <a:rPr lang="de-CH" dirty="0" smtClean="0">
                <a:solidFill>
                  <a:schemeClr val="tx1"/>
                </a:solidFill>
              </a:rPr>
              <a:t>=124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666746" y="1340768"/>
            <a:ext cx="681118" cy="396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/>
          <p:cNvSpPr/>
          <p:nvPr/>
        </p:nvSpPr>
        <p:spPr>
          <a:xfrm>
            <a:off x="4952746" y="5985652"/>
            <a:ext cx="681118" cy="396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CasellaDiTesto 4"/>
          <p:cNvSpPr txBox="1"/>
          <p:nvPr/>
        </p:nvSpPr>
        <p:spPr>
          <a:xfrm>
            <a:off x="380746" y="1064293"/>
            <a:ext cx="8496944" cy="5403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endParaRPr lang="it-IT" sz="2400" dirty="0" smtClean="0"/>
          </a:p>
          <a:p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657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715304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r>
              <a:rPr lang="it-IT" sz="2400" b="1" dirty="0"/>
              <a:t>	 </a:t>
            </a:r>
            <a:r>
              <a:rPr lang="it-IT" sz="2400" b="1" dirty="0" err="1"/>
              <a:t>Why</a:t>
            </a:r>
            <a:r>
              <a:rPr lang="it-IT" sz="2400" b="1" dirty="0"/>
              <a:t> </a:t>
            </a:r>
            <a:r>
              <a:rPr lang="it-IT" sz="2400" b="1" dirty="0" err="1"/>
              <a:t>steatosis</a:t>
            </a:r>
            <a:r>
              <a:rPr lang="it-IT" sz="2400" b="1" dirty="0"/>
              <a:t> </a:t>
            </a:r>
            <a:r>
              <a:rPr lang="it-IT" sz="2400" b="1" dirty="0" err="1"/>
              <a:t>has</a:t>
            </a:r>
            <a:r>
              <a:rPr lang="it-IT" sz="2400" b="1" dirty="0"/>
              <a:t> </a:t>
            </a:r>
            <a:r>
              <a:rPr lang="it-IT" sz="2400" b="1" dirty="0" err="1"/>
              <a:t>become</a:t>
            </a:r>
            <a:r>
              <a:rPr lang="it-IT" sz="2400" b="1" dirty="0"/>
              <a:t> a </a:t>
            </a:r>
            <a:r>
              <a:rPr lang="it-IT" sz="2400" b="1" dirty="0" err="1"/>
              <a:t>relevant</a:t>
            </a:r>
            <a:r>
              <a:rPr lang="it-IT" sz="2400" b="1" dirty="0"/>
              <a:t> </a:t>
            </a:r>
            <a:r>
              <a:rPr lang="it-IT" sz="2400" b="1" dirty="0" err="1"/>
              <a:t>diagnosis</a:t>
            </a:r>
            <a:r>
              <a:rPr lang="it-IT" sz="2400" b="1" dirty="0"/>
              <a:t> :</a:t>
            </a:r>
            <a:endParaRPr lang="it-IT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r>
              <a:rPr lang="it-IT" sz="2400" dirty="0" smtClean="0"/>
              <a:t>    </a:t>
            </a:r>
            <a:r>
              <a:rPr lang="it-IT" sz="2400" dirty="0" smtClean="0">
                <a:sym typeface="Wingdings" panose="05000000000000000000" pitchFamily="2" charset="2"/>
              </a:rPr>
              <a:t>NAFLD </a:t>
            </a:r>
            <a:r>
              <a:rPr lang="it-IT" sz="2400" i="1" dirty="0" smtClean="0">
                <a:sym typeface="Wingdings" panose="05000000000000000000" pitchFamily="2" charset="2"/>
              </a:rPr>
              <a:t>per sé </a:t>
            </a:r>
            <a:r>
              <a:rPr lang="it-IT" sz="2400" dirty="0" err="1" smtClean="0">
                <a:sym typeface="Wingdings" panose="05000000000000000000" pitchFamily="2" charset="2"/>
              </a:rPr>
              <a:t>has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become</a:t>
            </a:r>
            <a:r>
              <a:rPr lang="it-IT" sz="2400" dirty="0" smtClean="0">
                <a:sym typeface="Wingdings" panose="05000000000000000000" pitchFamily="2" charset="2"/>
              </a:rPr>
              <a:t> the </a:t>
            </a:r>
            <a:r>
              <a:rPr lang="it-IT" sz="2400" dirty="0" err="1" smtClean="0">
                <a:sym typeface="Wingdings" panose="05000000000000000000" pitchFamily="2" charset="2"/>
              </a:rPr>
              <a:t>most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frequent</a:t>
            </a:r>
            <a:r>
              <a:rPr lang="it-IT" sz="2400" dirty="0" smtClean="0">
                <a:sym typeface="Wingdings" panose="05000000000000000000" pitchFamily="2" charset="2"/>
              </a:rPr>
              <a:t> cause for </a:t>
            </a:r>
            <a:r>
              <a:rPr lang="it-IT" sz="2400" dirty="0" err="1" smtClean="0">
                <a:sym typeface="Wingdings" panose="05000000000000000000" pitchFamily="2" charset="2"/>
              </a:rPr>
              <a:t>hepatologic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evaluation</a:t>
            </a:r>
            <a:r>
              <a:rPr lang="it-IT" sz="2400" dirty="0" smtClean="0">
                <a:sym typeface="Wingdings" panose="05000000000000000000" pitchFamily="2" charset="2"/>
              </a:rPr>
              <a:t>: NASH </a:t>
            </a:r>
            <a:r>
              <a:rPr lang="it-IT" sz="2400" dirty="0" err="1" smtClean="0">
                <a:sym typeface="Wingdings" panose="05000000000000000000" pitchFamily="2" charset="2"/>
              </a:rPr>
              <a:t>was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recentely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identified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as</a:t>
            </a:r>
            <a:r>
              <a:rPr lang="it-IT" sz="2400" dirty="0" smtClean="0">
                <a:sym typeface="Wingdings" panose="05000000000000000000" pitchFamily="2" charset="2"/>
              </a:rPr>
              <a:t> an </a:t>
            </a:r>
            <a:r>
              <a:rPr lang="it-IT" sz="2400" dirty="0" err="1" smtClean="0">
                <a:sym typeface="Wingdings" panose="05000000000000000000" pitchFamily="2" charset="2"/>
              </a:rPr>
              <a:t>important</a:t>
            </a:r>
            <a:r>
              <a:rPr lang="it-IT" sz="2400" dirty="0" smtClean="0">
                <a:sym typeface="Wingdings" panose="05000000000000000000" pitchFamily="2" charset="2"/>
              </a:rPr>
              <a:t> cause of </a:t>
            </a:r>
            <a:r>
              <a:rPr lang="it-IT" sz="2400" dirty="0" err="1" smtClean="0">
                <a:sym typeface="Wingdings" panose="05000000000000000000" pitchFamily="2" charset="2"/>
              </a:rPr>
              <a:t>cirrhosis</a:t>
            </a:r>
            <a:r>
              <a:rPr lang="it-IT" sz="2400" dirty="0" smtClean="0">
                <a:sym typeface="Wingdings" panose="05000000000000000000" pitchFamily="2" charset="2"/>
              </a:rPr>
              <a:t> and HCC;</a:t>
            </a:r>
          </a:p>
          <a:p>
            <a:endParaRPr lang="it-IT" sz="2400" i="1" dirty="0">
              <a:sym typeface="Wingdings" panose="05000000000000000000" pitchFamily="2" charset="2"/>
            </a:endParaRPr>
          </a:p>
          <a:p>
            <a:endParaRPr lang="it-IT" sz="2400" i="1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it-IT" sz="2400" dirty="0" smtClean="0">
                <a:sym typeface="Wingdings" panose="05000000000000000000" pitchFamily="2" charset="2"/>
              </a:rPr>
              <a:t>    </a:t>
            </a:r>
            <a:r>
              <a:rPr lang="de-CH" sz="2400" dirty="0" err="1" smtClean="0"/>
              <a:t>steatosis</a:t>
            </a:r>
            <a:r>
              <a:rPr lang="de-CH" sz="2400" dirty="0" smtClean="0"/>
              <a:t>/NAFLD </a:t>
            </a:r>
            <a:r>
              <a:rPr lang="de-CH" sz="2400" dirty="0" err="1"/>
              <a:t>is</a:t>
            </a:r>
            <a:r>
              <a:rPr lang="de-CH" sz="2400" dirty="0"/>
              <a:t> an </a:t>
            </a:r>
            <a:r>
              <a:rPr lang="de-CH" sz="2400" dirty="0" err="1"/>
              <a:t>important</a:t>
            </a:r>
            <a:r>
              <a:rPr lang="de-CH" sz="2400" dirty="0"/>
              <a:t> </a:t>
            </a:r>
            <a:r>
              <a:rPr lang="de-CH" sz="2400" dirty="0" err="1"/>
              <a:t>co-factor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progression</a:t>
            </a:r>
            <a:r>
              <a:rPr lang="de-CH" sz="2400" dirty="0"/>
              <a:t> in all </a:t>
            </a:r>
            <a:r>
              <a:rPr lang="de-CH" sz="2400" dirty="0" smtClean="0"/>
              <a:t>CLD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8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391331" y="13921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Results</a:t>
            </a:r>
            <a:r>
              <a:rPr lang="it-IT" sz="2400" u="sng" dirty="0" smtClean="0"/>
              <a:t>: </a:t>
            </a:r>
            <a:r>
              <a:rPr lang="it-IT" sz="2400" dirty="0" smtClean="0"/>
              <a:t>124 </a:t>
            </a:r>
            <a:r>
              <a:rPr lang="it-IT" sz="2400" dirty="0" err="1" smtClean="0"/>
              <a:t>patients</a:t>
            </a:r>
            <a:endParaRPr lang="it-IT" sz="24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err="1" smtClean="0"/>
              <a:t>etiology</a:t>
            </a:r>
            <a:r>
              <a:rPr lang="it-IT" sz="2000" dirty="0" smtClean="0"/>
              <a:t> of </a:t>
            </a:r>
            <a:r>
              <a:rPr lang="it-IT" sz="2000" dirty="0" err="1" smtClean="0"/>
              <a:t>liver</a:t>
            </a:r>
            <a:r>
              <a:rPr lang="it-IT" sz="2000" dirty="0" smtClean="0"/>
              <a:t> </a:t>
            </a:r>
            <a:r>
              <a:rPr lang="it-IT" sz="2000" dirty="0" err="1" smtClean="0"/>
              <a:t>disease</a:t>
            </a:r>
            <a:endParaRPr lang="it-IT" sz="2000" dirty="0"/>
          </a:p>
          <a:p>
            <a:endParaRPr lang="it-IT" sz="2400" dirty="0" smtClean="0"/>
          </a:p>
          <a:p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30670"/>
              </p:ext>
            </p:extLst>
          </p:nvPr>
        </p:nvGraphicFramePr>
        <p:xfrm>
          <a:off x="3153861" y="3825318"/>
          <a:ext cx="5203210" cy="2659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7324"/>
                <a:gridCol w="1355886"/>
              </a:tblGrid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NAFLD/NASH 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30.5%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err="1">
                          <a:effectLst/>
                        </a:rPr>
                        <a:t>alcohol+metabolic</a:t>
                      </a:r>
                      <a:r>
                        <a:rPr lang="de-CH" sz="2000" u="none" strike="noStrike" dirty="0">
                          <a:effectLst/>
                        </a:rPr>
                        <a:t>/</a:t>
                      </a:r>
                      <a:r>
                        <a:rPr lang="de-CH" sz="2000" u="none" strike="noStrike" dirty="0" err="1">
                          <a:effectLst/>
                        </a:rPr>
                        <a:t>viral+metabolic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15.2%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viral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15.2%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autoimmune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7.2%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alcohol 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4.2%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others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12.4%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72732"/>
              </p:ext>
            </p:extLst>
          </p:nvPr>
        </p:nvGraphicFramePr>
        <p:xfrm>
          <a:off x="5004048" y="1916832"/>
          <a:ext cx="3024336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512168"/>
              </a:tblGrid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BMI median 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27.4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LS median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16.3 (10-75)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CAP median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272 (0-400)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>
                          <a:effectLst/>
                        </a:rPr>
                        <a:t>IQR &lt;40</a:t>
                      </a:r>
                      <a:endParaRPr lang="de-CH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 dirty="0">
                          <a:effectLst/>
                        </a:rPr>
                        <a:t>60%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380746" y="1703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Results</a:t>
            </a:r>
            <a:r>
              <a:rPr lang="it-IT" sz="2400" u="sng" dirty="0" smtClean="0"/>
              <a:t>: </a:t>
            </a:r>
            <a:r>
              <a:rPr lang="it-IT" sz="2400" dirty="0" err="1"/>
              <a:t>Study</a:t>
            </a:r>
            <a:r>
              <a:rPr lang="it-IT" sz="2400" dirty="0"/>
              <a:t> </a:t>
            </a:r>
            <a:r>
              <a:rPr lang="it-IT" sz="2400" dirty="0" err="1"/>
              <a:t>cohort</a:t>
            </a:r>
            <a:r>
              <a:rPr lang="it-IT" sz="2400" dirty="0"/>
              <a:t> </a:t>
            </a:r>
            <a:r>
              <a:rPr lang="it-IT" sz="2400" dirty="0" err="1"/>
              <a:t>population</a:t>
            </a:r>
            <a:endParaRPr lang="it-IT" sz="2400" dirty="0" smtClean="0"/>
          </a:p>
          <a:p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84984"/>
              </p:ext>
            </p:extLst>
          </p:nvPr>
        </p:nvGraphicFramePr>
        <p:xfrm>
          <a:off x="2843808" y="2601009"/>
          <a:ext cx="5328592" cy="1976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7098"/>
                <a:gridCol w="2381494"/>
              </a:tblGrid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err="1">
                          <a:effectLst/>
                        </a:rPr>
                        <a:t>Steatosis</a:t>
                      </a:r>
                      <a:r>
                        <a:rPr lang="de-CH" sz="2000" u="none" strike="noStrike" dirty="0">
                          <a:effectLst/>
                        </a:rPr>
                        <a:t> on LB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69.4%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S1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33.9%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S2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19.4%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S3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16.1%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Geschweifte Klammer links 6"/>
          <p:cNvSpPr/>
          <p:nvPr/>
        </p:nvSpPr>
        <p:spPr>
          <a:xfrm>
            <a:off x="2136385" y="3606923"/>
            <a:ext cx="504056" cy="95381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92047" y="3284984"/>
            <a:ext cx="154433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err="1" smtClean="0"/>
              <a:t>Almost</a:t>
            </a:r>
            <a:r>
              <a:rPr lang="de-CH" dirty="0"/>
              <a:t> </a:t>
            </a:r>
            <a:r>
              <a:rPr lang="de-CH" dirty="0" err="1" smtClean="0"/>
              <a:t>exclusively</a:t>
            </a:r>
            <a:r>
              <a:rPr lang="de-CH" dirty="0" smtClean="0"/>
              <a:t> </a:t>
            </a:r>
            <a:r>
              <a:rPr lang="de-CH" dirty="0" err="1" smtClean="0"/>
              <a:t>seen</a:t>
            </a:r>
            <a:r>
              <a:rPr lang="de-CH" dirty="0" smtClean="0"/>
              <a:t> in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NAFLD/NASH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metabolic</a:t>
            </a:r>
            <a:r>
              <a:rPr lang="de-CH" dirty="0" smtClean="0"/>
              <a:t> </a:t>
            </a:r>
            <a:r>
              <a:rPr lang="de-CH" dirty="0" err="1" smtClean="0"/>
              <a:t>syndrome+alcohol</a:t>
            </a:r>
            <a:r>
              <a:rPr lang="de-CH" dirty="0" smtClean="0"/>
              <a:t>/viral </a:t>
            </a:r>
            <a:r>
              <a:rPr lang="de-CH" dirty="0" err="1" smtClean="0"/>
              <a:t>disease</a:t>
            </a:r>
            <a:endParaRPr lang="de-CH" dirty="0"/>
          </a:p>
        </p:txBody>
      </p:sp>
      <p:sp>
        <p:nvSpPr>
          <p:cNvPr id="2" name="Rettangolo 1"/>
          <p:cNvSpPr/>
          <p:nvPr/>
        </p:nvSpPr>
        <p:spPr>
          <a:xfrm>
            <a:off x="341765" y="189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Results</a:t>
            </a:r>
            <a:r>
              <a:rPr lang="it-IT" sz="2400" u="sng" dirty="0" smtClean="0"/>
              <a:t>: </a:t>
            </a:r>
            <a:r>
              <a:rPr lang="it-IT" sz="2400" dirty="0" err="1"/>
              <a:t>bridging</a:t>
            </a:r>
            <a:r>
              <a:rPr lang="it-IT" sz="2400" dirty="0"/>
              <a:t> </a:t>
            </a:r>
            <a:r>
              <a:rPr lang="it-IT" sz="2400" dirty="0" err="1"/>
              <a:t>fibrosis</a:t>
            </a:r>
            <a:r>
              <a:rPr lang="it-IT" sz="2400" dirty="0"/>
              <a:t>/</a:t>
            </a:r>
            <a:r>
              <a:rPr lang="it-IT" sz="2400" dirty="0" err="1"/>
              <a:t>cirrhosis</a:t>
            </a:r>
            <a:r>
              <a:rPr lang="it-IT" sz="2400" dirty="0"/>
              <a:t> on </a:t>
            </a:r>
            <a:r>
              <a:rPr lang="it-IT" sz="2400" dirty="0" err="1" smtClean="0"/>
              <a:t>histology</a:t>
            </a:r>
            <a:r>
              <a:rPr lang="it-IT" sz="2400" dirty="0" smtClean="0"/>
              <a:t> (73 </a:t>
            </a:r>
            <a:r>
              <a:rPr lang="it-IT" sz="2400" dirty="0" err="1" smtClean="0"/>
              <a:t>pt</a:t>
            </a:r>
            <a:r>
              <a:rPr lang="it-IT" sz="2400" dirty="0" smtClean="0"/>
              <a:t>)</a:t>
            </a:r>
            <a:r>
              <a:rPr lang="it-IT" sz="2400" u="sng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89393"/>
              </p:ext>
            </p:extLst>
          </p:nvPr>
        </p:nvGraphicFramePr>
        <p:xfrm>
          <a:off x="1741258" y="2935038"/>
          <a:ext cx="5328592" cy="988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7098"/>
                <a:gridCol w="2381494"/>
              </a:tblGrid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err="1">
                          <a:effectLst/>
                        </a:rPr>
                        <a:t>Steatosis</a:t>
                      </a:r>
                      <a:r>
                        <a:rPr lang="de-CH" sz="2000" u="none" strike="noStrike" dirty="0">
                          <a:effectLst/>
                        </a:rPr>
                        <a:t> on LB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75%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159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S2-S3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1520" y="195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36662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Results</a:t>
            </a:r>
            <a:r>
              <a:rPr lang="it-IT" sz="2400" u="sng" dirty="0" smtClean="0"/>
              <a:t>: </a:t>
            </a:r>
            <a:r>
              <a:rPr lang="it-IT" sz="2400" dirty="0" smtClean="0"/>
              <a:t>CAP </a:t>
            </a:r>
            <a:r>
              <a:rPr lang="it-IT" sz="2400" dirty="0" err="1" smtClean="0"/>
              <a:t>accuracy</a:t>
            </a:r>
            <a:r>
              <a:rPr lang="it-IT" sz="2400" dirty="0" smtClean="0"/>
              <a:t> in </a:t>
            </a:r>
            <a:r>
              <a:rPr lang="it-IT" sz="2400" dirty="0" err="1" smtClean="0"/>
              <a:t>entire</a:t>
            </a:r>
            <a:r>
              <a:rPr lang="it-IT" sz="2400" dirty="0" smtClean="0"/>
              <a:t> </a:t>
            </a:r>
            <a:r>
              <a:rPr lang="it-IT" sz="2400" dirty="0" err="1" smtClean="0"/>
              <a:t>population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CAP </a:t>
            </a:r>
            <a:r>
              <a:rPr lang="it-IT" sz="2400" dirty="0" err="1" smtClean="0"/>
              <a:t>accuracy</a:t>
            </a:r>
            <a:r>
              <a:rPr lang="it-IT" sz="2400" dirty="0" smtClean="0"/>
              <a:t> in </a:t>
            </a:r>
            <a:r>
              <a:rPr lang="it-IT" sz="2400" dirty="0" err="1" smtClean="0"/>
              <a:t>bridging</a:t>
            </a:r>
            <a:r>
              <a:rPr lang="it-IT" sz="2400" dirty="0"/>
              <a:t> </a:t>
            </a:r>
            <a:r>
              <a:rPr lang="it-IT" sz="2400" dirty="0" err="1" smtClean="0"/>
              <a:t>fibrosis</a:t>
            </a:r>
            <a:r>
              <a:rPr lang="it-IT" sz="2400" dirty="0" smtClean="0"/>
              <a:t>/</a:t>
            </a:r>
            <a:r>
              <a:rPr lang="it-IT" sz="2400" dirty="0" err="1" smtClean="0"/>
              <a:t>cirrhosis</a:t>
            </a:r>
            <a:r>
              <a:rPr lang="it-IT" sz="2400" dirty="0" smtClean="0"/>
              <a:t> on </a:t>
            </a:r>
            <a:r>
              <a:rPr lang="it-IT" sz="2400" dirty="0" err="1" smtClean="0"/>
              <a:t>histology</a:t>
            </a:r>
            <a:r>
              <a:rPr lang="it-IT" sz="2400" dirty="0" smtClean="0"/>
              <a:t> (73 </a:t>
            </a:r>
            <a:r>
              <a:rPr lang="it-IT" sz="2400" dirty="0" err="1" smtClean="0"/>
              <a:t>pt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22706"/>
              </p:ext>
            </p:extLst>
          </p:nvPr>
        </p:nvGraphicFramePr>
        <p:xfrm>
          <a:off x="2123728" y="2348880"/>
          <a:ext cx="5282445" cy="12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650"/>
                <a:gridCol w="2150376"/>
                <a:gridCol w="1402419"/>
              </a:tblGrid>
              <a:tr h="706252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err="1">
                          <a:effectLst/>
                        </a:rPr>
                        <a:t>any</a:t>
                      </a:r>
                      <a:r>
                        <a:rPr lang="de-CH" sz="2000" u="none" strike="noStrike" dirty="0">
                          <a:effectLst/>
                        </a:rPr>
                        <a:t> </a:t>
                      </a:r>
                      <a:r>
                        <a:rPr lang="de-CH" sz="2000" u="none" strike="noStrike" dirty="0" err="1">
                          <a:effectLst/>
                        </a:rPr>
                        <a:t>steatosis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0.827 (0.746-0.908)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p&lt;0.0001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223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S2-S3 steatosis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0.864 (0.796-0.93)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p&lt;0.0001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63567"/>
              </p:ext>
            </p:extLst>
          </p:nvPr>
        </p:nvGraphicFramePr>
        <p:xfrm>
          <a:off x="2195736" y="4725144"/>
          <a:ext cx="5282445" cy="876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650"/>
                <a:gridCol w="2150376"/>
                <a:gridCol w="1402419"/>
              </a:tblGrid>
              <a:tr h="66564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err="1">
                          <a:effectLst/>
                        </a:rPr>
                        <a:t>any</a:t>
                      </a:r>
                      <a:r>
                        <a:rPr lang="de-CH" sz="2000" u="none" strike="noStrike" dirty="0">
                          <a:effectLst/>
                        </a:rPr>
                        <a:t> </a:t>
                      </a:r>
                      <a:r>
                        <a:rPr lang="de-CH" sz="2000" u="none" strike="noStrike" dirty="0" err="1">
                          <a:effectLst/>
                        </a:rPr>
                        <a:t>steatosis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0.766 </a:t>
                      </a:r>
                      <a:r>
                        <a:rPr lang="de-CH" sz="2000" u="none" strike="noStrike" dirty="0">
                          <a:effectLst/>
                        </a:rPr>
                        <a:t>(</a:t>
                      </a:r>
                      <a:r>
                        <a:rPr lang="de-CH" sz="2000" u="none" strike="noStrike" dirty="0" smtClean="0">
                          <a:effectLst/>
                        </a:rPr>
                        <a:t>0.631-0.900)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P=0.001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223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S2-S3 </a:t>
                      </a:r>
                      <a:r>
                        <a:rPr lang="de-CH" sz="2000" u="none" strike="noStrike" dirty="0" err="1">
                          <a:effectLst/>
                        </a:rPr>
                        <a:t>steatosis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0.828 </a:t>
                      </a:r>
                      <a:r>
                        <a:rPr lang="de-CH" sz="2000" u="none" strike="noStrike" dirty="0">
                          <a:effectLst/>
                        </a:rPr>
                        <a:t>(</a:t>
                      </a:r>
                      <a:r>
                        <a:rPr lang="de-CH" sz="2000" u="none" strike="noStrike" dirty="0" smtClean="0">
                          <a:effectLst/>
                        </a:rPr>
                        <a:t>0.727-0.930)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 smtClean="0">
                          <a:effectLst/>
                        </a:rPr>
                        <a:t>p&lt;0.001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66624" y="1812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36662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r>
              <a:rPr lang="it-IT" sz="2400" u="sng" dirty="0" err="1" smtClean="0"/>
              <a:t>Results</a:t>
            </a:r>
            <a:r>
              <a:rPr lang="it-IT" sz="2400" u="sng" dirty="0" smtClean="0"/>
              <a:t>: </a:t>
            </a:r>
            <a:r>
              <a:rPr lang="it-IT" sz="2400" dirty="0" smtClean="0"/>
              <a:t>CAP and IQR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79838"/>
              </p:ext>
            </p:extLst>
          </p:nvPr>
        </p:nvGraphicFramePr>
        <p:xfrm>
          <a:off x="1331640" y="2564904"/>
          <a:ext cx="5976664" cy="1440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039"/>
                <a:gridCol w="2329886"/>
                <a:gridCol w="1772739"/>
              </a:tblGrid>
              <a:tr h="480053">
                <a:tc>
                  <a:txBody>
                    <a:bodyPr/>
                    <a:lstStyle/>
                    <a:p>
                      <a:pPr algn="ctr" fontAlgn="ctr"/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IQR ≥ 40 dB/m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IQR &lt; 40 dB/m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any steatosis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0.675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0.781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S2-S3 steatosis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0.675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0.799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51520" y="195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/>
          <p:nvPr/>
        </p:nvSpPr>
        <p:spPr>
          <a:xfrm>
            <a:off x="36662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u="sng" dirty="0" err="1" smtClean="0"/>
              <a:t>Conclusion</a:t>
            </a:r>
            <a:r>
              <a:rPr lang="it-IT" sz="2400" u="sng" dirty="0" smtClean="0"/>
              <a:t>:</a:t>
            </a:r>
          </a:p>
          <a:p>
            <a:endParaRPr lang="it-IT" sz="2400" u="sng" dirty="0"/>
          </a:p>
          <a:p>
            <a:endParaRPr lang="it-IT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</a:rPr>
              <a:t>Steatosis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very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frequent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patients</a:t>
            </a:r>
            <a:r>
              <a:rPr lang="it-IT" sz="2400" dirty="0" smtClean="0">
                <a:solidFill>
                  <a:srgbClr val="FF0000"/>
                </a:solidFill>
              </a:rPr>
              <a:t> with </a:t>
            </a:r>
            <a:r>
              <a:rPr lang="it-IT" sz="2400" dirty="0" err="1" smtClean="0">
                <a:solidFill>
                  <a:srgbClr val="FF0000"/>
                </a:solidFill>
              </a:rPr>
              <a:t>histologically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confirmed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advanced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fibrosis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cirrhosis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clinical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features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metabolic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syndrome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CAP discriminative </a:t>
            </a:r>
            <a:r>
              <a:rPr lang="it-IT" sz="2400" dirty="0" err="1" smtClean="0">
                <a:solidFill>
                  <a:srgbClr val="FF0000"/>
                </a:solidFill>
              </a:rPr>
              <a:t>ability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this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specific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population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 smtClean="0">
                <a:solidFill>
                  <a:srgbClr val="FF0000"/>
                </a:solidFill>
              </a:rPr>
              <a:t> fair for </a:t>
            </a:r>
            <a:r>
              <a:rPr lang="it-IT" sz="2400" dirty="0" err="1" smtClean="0">
                <a:solidFill>
                  <a:srgbClr val="FF0000"/>
                </a:solidFill>
              </a:rPr>
              <a:t>steatosis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good</a:t>
            </a:r>
            <a:r>
              <a:rPr lang="it-IT" sz="2400" dirty="0" smtClean="0">
                <a:solidFill>
                  <a:srgbClr val="FF0000"/>
                </a:solidFill>
              </a:rPr>
              <a:t> for </a:t>
            </a:r>
            <a:r>
              <a:rPr lang="it-IT" sz="2400" dirty="0" err="1" smtClean="0">
                <a:solidFill>
                  <a:srgbClr val="FF0000"/>
                </a:solidFill>
              </a:rPr>
              <a:t>steatosis</a:t>
            </a:r>
            <a:r>
              <a:rPr lang="it-IT" sz="2400" dirty="0" smtClean="0">
                <a:solidFill>
                  <a:srgbClr val="FF0000"/>
                </a:solidFill>
              </a:rPr>
              <a:t> S2-S3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CAP IQR ≥ 40 dB/m </a:t>
            </a:r>
            <a:r>
              <a:rPr lang="it-IT" sz="2400" dirty="0" err="1" smtClean="0">
                <a:solidFill>
                  <a:srgbClr val="FF0000"/>
                </a:solidFill>
              </a:rPr>
              <a:t>should</a:t>
            </a:r>
            <a:r>
              <a:rPr lang="it-IT" sz="2400" dirty="0" smtClean="0">
                <a:solidFill>
                  <a:srgbClr val="FF0000"/>
                </a:solidFill>
              </a:rPr>
              <a:t> be </a:t>
            </a:r>
            <a:r>
              <a:rPr lang="it-IT" sz="2400" dirty="0" err="1" smtClean="0">
                <a:solidFill>
                  <a:srgbClr val="FF0000"/>
                </a:solidFill>
              </a:rPr>
              <a:t>considered</a:t>
            </a:r>
            <a:r>
              <a:rPr lang="it-IT" sz="2400" dirty="0" smtClean="0">
                <a:solidFill>
                  <a:srgbClr val="FF0000"/>
                </a:solidFill>
              </a:rPr>
              <a:t> an </a:t>
            </a:r>
            <a:r>
              <a:rPr lang="it-IT" sz="2400" dirty="0" err="1" smtClean="0">
                <a:solidFill>
                  <a:srgbClr val="FF0000"/>
                </a:solidFill>
              </a:rPr>
              <a:t>indicator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lower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diagnostic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accuracy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this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setting</a:t>
            </a: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u="sng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51520" y="195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Controlled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Attenuation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Parameter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reflects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intrahepatic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content</a:t>
            </a:r>
            <a:r>
              <a:rPr lang="it-IT" dirty="0">
                <a:solidFill>
                  <a:srgbClr val="FF0000"/>
                </a:solidFill>
              </a:rPr>
              <a:t> in </a:t>
            </a:r>
            <a:r>
              <a:rPr lang="it-IT" dirty="0" err="1">
                <a:solidFill>
                  <a:srgbClr val="FF0000"/>
                </a:solidFill>
              </a:rPr>
              <a:t>patients</a:t>
            </a:r>
            <a:r>
              <a:rPr lang="it-IT" dirty="0">
                <a:solidFill>
                  <a:srgbClr val="FF0000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compensated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advanced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chronic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liver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disease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Background-2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96574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One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issue</a:t>
            </a:r>
            <a:r>
              <a:rPr lang="it-IT" sz="2400" dirty="0" smtClean="0"/>
              <a:t> to </a:t>
            </a:r>
            <a:r>
              <a:rPr lang="it-IT" sz="2400" dirty="0" err="1" smtClean="0"/>
              <a:t>verify</a:t>
            </a:r>
            <a:r>
              <a:rPr lang="it-IT" sz="2400" dirty="0" smtClean="0"/>
              <a:t> the </a:t>
            </a:r>
            <a:r>
              <a:rPr lang="it-IT" sz="2400" dirty="0" err="1" smtClean="0"/>
              <a:t>prognosis</a:t>
            </a:r>
            <a:r>
              <a:rPr lang="it-IT" sz="2400" dirty="0" smtClean="0"/>
              <a:t> of NAFLD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i="1" dirty="0" err="1" smtClean="0"/>
              <a:t>evaluation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liver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fibrosis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severity</a:t>
            </a:r>
            <a:endParaRPr lang="it-IT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cxnSp>
        <p:nvCxnSpPr>
          <p:cNvPr id="5" name="Gewinkelte Verbindung 4"/>
          <p:cNvCxnSpPr/>
          <p:nvPr/>
        </p:nvCxnSpPr>
        <p:spPr>
          <a:xfrm rot="16200000" flipH="1">
            <a:off x="3275856" y="3068960"/>
            <a:ext cx="648072" cy="648072"/>
          </a:xfrm>
          <a:prstGeom prst="bentConnector3">
            <a:avLst/>
          </a:prstGeom>
          <a:ln w="38100" cmpd="sng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99592" y="38934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 smtClean="0"/>
              <a:t>Liver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stiffness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measurement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by</a:t>
            </a:r>
            <a:r>
              <a:rPr lang="de-CH" sz="2000" b="1" dirty="0" smtClean="0"/>
              <a:t> transient </a:t>
            </a:r>
            <a:r>
              <a:rPr lang="de-CH" sz="2000" b="1" dirty="0" err="1" smtClean="0"/>
              <a:t>elastography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is</a:t>
            </a:r>
            <a:r>
              <a:rPr lang="de-CH" sz="2000" b="1" dirty="0" smtClean="0"/>
              <a:t> a </a:t>
            </a:r>
            <a:r>
              <a:rPr lang="de-CH" sz="2000" b="1" dirty="0" err="1" smtClean="0"/>
              <a:t>noninvasive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tool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that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can</a:t>
            </a:r>
            <a:r>
              <a:rPr lang="de-CH" sz="2000" b="1" smtClean="0"/>
              <a:t> replace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liver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biopsy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10652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Background-3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395536" y="1340768"/>
            <a:ext cx="7992888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r>
              <a:rPr lang="it-IT" sz="2400" dirty="0" smtClean="0"/>
              <a:t>	</a:t>
            </a:r>
            <a:r>
              <a:rPr lang="it-IT" sz="2400" dirty="0" err="1" smtClean="0"/>
              <a:t>Liver</a:t>
            </a:r>
            <a:r>
              <a:rPr lang="it-IT" sz="2400" dirty="0" smtClean="0"/>
              <a:t> </a:t>
            </a:r>
            <a:r>
              <a:rPr lang="it-IT" sz="2400" dirty="0" err="1" smtClean="0"/>
              <a:t>stiffness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measurement</a:t>
            </a:r>
            <a:r>
              <a:rPr lang="it-IT" sz="2400" dirty="0" err="1" smtClean="0">
                <a:sym typeface="Wingdings" panose="05000000000000000000" pitchFamily="2" charset="2"/>
              </a:rPr>
              <a:t>sufficiently</a:t>
            </a:r>
            <a:r>
              <a:rPr lang="it-IT" sz="2400" dirty="0" smtClean="0">
                <a:sym typeface="Wingdings" panose="05000000000000000000" pitchFamily="2" charset="2"/>
              </a:rPr>
              <a:t> accurate to 	</a:t>
            </a:r>
            <a:r>
              <a:rPr lang="it-IT" sz="2400" dirty="0" err="1" smtClean="0">
                <a:sym typeface="Wingdings" panose="05000000000000000000" pitchFamily="2" charset="2"/>
              </a:rPr>
              <a:t>predict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fibrosis</a:t>
            </a:r>
            <a:r>
              <a:rPr lang="it-IT" sz="2400" dirty="0" smtClean="0">
                <a:sym typeface="Wingdings" panose="05000000000000000000" pitchFamily="2" charset="2"/>
              </a:rPr>
              <a:t> stage in NAFLD </a:t>
            </a:r>
            <a:r>
              <a:rPr lang="it-IT" sz="2400" dirty="0" err="1" smtClean="0">
                <a:sym typeface="Wingdings" panose="05000000000000000000" pitchFamily="2" charset="2"/>
              </a:rPr>
              <a:t>patients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>
              <a:sym typeface="Wingdings" panose="05000000000000000000" pitchFamily="2" charset="2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</a:t>
            </a:r>
          </a:p>
          <a:p>
            <a:pPr algn="ctr"/>
            <a:endParaRPr lang="it-IT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it-IT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it-IT" sz="2400" b="1" dirty="0" err="1" smtClean="0">
                <a:sym typeface="Wingdings" panose="05000000000000000000" pitchFamily="2" charset="2"/>
              </a:rPr>
              <a:t>its</a:t>
            </a:r>
            <a:r>
              <a:rPr lang="it-IT" sz="2400" b="1" dirty="0" smtClean="0">
                <a:sym typeface="Wingdings" panose="05000000000000000000" pitchFamily="2" charset="2"/>
              </a:rPr>
              <a:t> </a:t>
            </a:r>
            <a:r>
              <a:rPr lang="it-IT" sz="2400" b="1" dirty="0" err="1" smtClean="0">
                <a:sym typeface="Wingdings" panose="05000000000000000000" pitchFamily="2" charset="2"/>
              </a:rPr>
              <a:t>diagnostic</a:t>
            </a:r>
            <a:r>
              <a:rPr lang="it-IT" sz="2400" b="1" dirty="0" smtClean="0">
                <a:sym typeface="Wingdings" panose="05000000000000000000" pitchFamily="2" charset="2"/>
              </a:rPr>
              <a:t> performance </a:t>
            </a:r>
            <a:r>
              <a:rPr lang="it-IT" sz="2400" b="1" dirty="0" err="1" smtClean="0">
                <a:sym typeface="Wingdings" panose="05000000000000000000" pitchFamily="2" charset="2"/>
              </a:rPr>
              <a:t>is</a:t>
            </a:r>
            <a:r>
              <a:rPr lang="it-IT" sz="2400" b="1" dirty="0" smtClean="0">
                <a:sym typeface="Wingdings" panose="05000000000000000000" pitchFamily="2" charset="2"/>
              </a:rPr>
              <a:t> </a:t>
            </a:r>
            <a:r>
              <a:rPr lang="it-IT" sz="2400" b="1" dirty="0" err="1" smtClean="0">
                <a:sym typeface="Wingdings" panose="05000000000000000000" pitchFamily="2" charset="2"/>
              </a:rPr>
              <a:t>affected</a:t>
            </a:r>
            <a:r>
              <a:rPr lang="it-IT" sz="2400" b="1" dirty="0" smtClean="0">
                <a:sym typeface="Wingdings" panose="05000000000000000000" pitchFamily="2" charset="2"/>
              </a:rPr>
              <a:t> by </a:t>
            </a:r>
            <a:r>
              <a:rPr lang="it-IT" sz="2400" b="1" dirty="0" err="1" smtClean="0">
                <a:sym typeface="Wingdings" panose="05000000000000000000" pitchFamily="2" charset="2"/>
              </a:rPr>
              <a:t>obesity</a:t>
            </a:r>
            <a:r>
              <a:rPr lang="it-IT" sz="2400" b="1" dirty="0" smtClean="0">
                <a:sym typeface="Wingdings" panose="05000000000000000000" pitchFamily="2" charset="2"/>
              </a:rPr>
              <a:t> and 	</a:t>
            </a:r>
            <a:r>
              <a:rPr lang="it-IT" sz="2400" b="1" dirty="0" err="1" smtClean="0">
                <a:sym typeface="Wingdings" panose="05000000000000000000" pitchFamily="2" charset="2"/>
              </a:rPr>
              <a:t>severity</a:t>
            </a:r>
            <a:r>
              <a:rPr lang="it-IT" sz="2400" b="1" dirty="0" smtClean="0">
                <a:sym typeface="Wingdings" panose="05000000000000000000" pitchFamily="2" charset="2"/>
              </a:rPr>
              <a:t> of </a:t>
            </a:r>
            <a:r>
              <a:rPr lang="it-IT" sz="2400" b="1" dirty="0" err="1" smtClean="0">
                <a:sym typeface="Wingdings" panose="05000000000000000000" pitchFamily="2" charset="2"/>
              </a:rPr>
              <a:t>steatosis</a:t>
            </a:r>
            <a:r>
              <a:rPr lang="it-IT" sz="2400" b="1" dirty="0" smtClean="0">
                <a:sym typeface="Wingdings" panose="05000000000000000000" pitchFamily="2" charset="2"/>
              </a:rPr>
              <a:t> (</a:t>
            </a:r>
            <a:r>
              <a:rPr lang="it-IT" sz="2400" b="1" dirty="0" err="1" smtClean="0">
                <a:sym typeface="Wingdings" panose="05000000000000000000" pitchFamily="2" charset="2"/>
              </a:rPr>
              <a:t>increasing</a:t>
            </a:r>
            <a:r>
              <a:rPr lang="it-IT" sz="2400" b="1" dirty="0" smtClean="0">
                <a:sym typeface="Wingdings" panose="05000000000000000000" pitchFamily="2" charset="2"/>
              </a:rPr>
              <a:t> the </a:t>
            </a:r>
            <a:r>
              <a:rPr lang="it-IT" sz="2400" b="1" dirty="0" err="1" smtClean="0">
                <a:sym typeface="Wingdings" panose="05000000000000000000" pitchFamily="2" charset="2"/>
              </a:rPr>
              <a:t>rates</a:t>
            </a:r>
            <a:r>
              <a:rPr lang="it-IT" sz="2400" b="1" dirty="0" smtClean="0">
                <a:sym typeface="Wingdings" panose="05000000000000000000" pitchFamily="2" charset="2"/>
              </a:rPr>
              <a:t> of false 	positive </a:t>
            </a:r>
            <a:r>
              <a:rPr lang="it-IT" sz="2400" b="1" dirty="0" err="1" smtClean="0">
                <a:sym typeface="Wingdings" panose="05000000000000000000" pitchFamily="2" charset="2"/>
              </a:rPr>
              <a:t>results</a:t>
            </a:r>
            <a:r>
              <a:rPr lang="it-IT" sz="2400" b="1" dirty="0" smtClean="0">
                <a:sym typeface="Wingdings" panose="05000000000000000000" pitchFamily="2" charset="2"/>
              </a:rPr>
              <a:t>)</a:t>
            </a:r>
            <a:endParaRPr lang="it-IT" sz="2400" b="1" dirty="0">
              <a:sym typeface="Wingdings" panose="05000000000000000000" pitchFamily="2" charset="2"/>
            </a:endParaRPr>
          </a:p>
          <a:p>
            <a:pPr algn="ctr"/>
            <a:endParaRPr lang="it-IT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endParaRPr lang="it-IT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364088" y="2636911"/>
            <a:ext cx="256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Wong et al, </a:t>
            </a:r>
            <a:r>
              <a:rPr lang="de-CH" sz="1400" dirty="0" err="1" smtClean="0"/>
              <a:t>Hepatology</a:t>
            </a:r>
            <a:r>
              <a:rPr lang="de-CH" sz="1400" dirty="0" smtClean="0"/>
              <a:t> 2010</a:t>
            </a:r>
            <a:endParaRPr lang="de-CH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5483352" y="5733256"/>
            <a:ext cx="256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Petta</a:t>
            </a:r>
            <a:r>
              <a:rPr lang="de-CH" sz="1400" dirty="0" smtClean="0"/>
              <a:t> et al, </a:t>
            </a:r>
            <a:r>
              <a:rPr lang="de-CH" sz="1400" dirty="0" err="1" smtClean="0"/>
              <a:t>Hepatology</a:t>
            </a:r>
            <a:r>
              <a:rPr lang="de-CH" sz="1400" dirty="0" smtClean="0"/>
              <a:t> 2015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7947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580026" y="209027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Background-4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836712"/>
            <a:ext cx="7715304" cy="5688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A new test for </a:t>
            </a:r>
            <a:r>
              <a:rPr lang="it-IT" sz="2400" dirty="0" err="1" smtClean="0"/>
              <a:t>fatty</a:t>
            </a:r>
            <a:r>
              <a:rPr lang="it-IT" sz="2400" dirty="0" smtClean="0"/>
              <a:t> </a:t>
            </a:r>
            <a:r>
              <a:rPr lang="it-IT" sz="2400" dirty="0" err="1" smtClean="0"/>
              <a:t>liver</a:t>
            </a:r>
            <a:r>
              <a:rPr lang="it-IT" sz="2400" dirty="0" smtClean="0"/>
              <a:t>: </a:t>
            </a:r>
            <a:r>
              <a:rPr lang="it-IT" sz="2400" b="1" dirty="0" err="1" smtClean="0"/>
              <a:t>controlled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attenuation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parameter</a:t>
            </a:r>
            <a:r>
              <a:rPr lang="it-IT" sz="2400" b="1" dirty="0" smtClean="0"/>
              <a:t> (CAP)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1756779"/>
            <a:ext cx="4104456" cy="282434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 smtClean="0"/>
              <a:t>New non invasive </a:t>
            </a:r>
            <a:r>
              <a:rPr lang="de-CH" sz="2000" dirty="0" err="1" smtClean="0"/>
              <a:t>parameter</a:t>
            </a:r>
            <a:r>
              <a:rPr lang="de-CH" sz="2000" dirty="0" smtClean="0"/>
              <a:t> </a:t>
            </a:r>
            <a:r>
              <a:rPr lang="de-CH" sz="2000" dirty="0" err="1" smtClean="0"/>
              <a:t>able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provide</a:t>
            </a:r>
            <a:r>
              <a:rPr lang="de-CH" sz="2000" dirty="0" smtClean="0"/>
              <a:t> quantitative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numerical</a:t>
            </a:r>
            <a:r>
              <a:rPr lang="de-CH" sz="2000" dirty="0" smtClean="0"/>
              <a:t> </a:t>
            </a:r>
            <a:r>
              <a:rPr lang="de-CH" sz="2000" dirty="0" err="1" smtClean="0"/>
              <a:t>data</a:t>
            </a:r>
            <a:r>
              <a:rPr lang="de-CH" sz="2000" dirty="0" smtClean="0"/>
              <a:t> </a:t>
            </a:r>
            <a:r>
              <a:rPr lang="de-CH" sz="2000" dirty="0" err="1" smtClean="0"/>
              <a:t>regarding</a:t>
            </a:r>
            <a:r>
              <a:rPr lang="de-CH" sz="2000" dirty="0" smtClean="0"/>
              <a:t> </a:t>
            </a:r>
            <a:r>
              <a:rPr lang="de-CH" sz="2000" dirty="0" err="1" smtClean="0"/>
              <a:t>liver</a:t>
            </a:r>
            <a:r>
              <a:rPr lang="de-CH" sz="2000" dirty="0" smtClean="0"/>
              <a:t> </a:t>
            </a:r>
            <a:r>
              <a:rPr lang="de-CH" sz="2000" dirty="0" err="1" smtClean="0"/>
              <a:t>fat</a:t>
            </a:r>
            <a:r>
              <a:rPr lang="de-CH" sz="2000" dirty="0" smtClean="0"/>
              <a:t> </a:t>
            </a:r>
            <a:r>
              <a:rPr lang="de-CH" sz="2000" dirty="0" err="1" smtClean="0"/>
              <a:t>content</a:t>
            </a:r>
            <a:r>
              <a:rPr lang="de-CH" sz="2000" dirty="0" smtClean="0"/>
              <a:t> </a:t>
            </a:r>
            <a:r>
              <a:rPr lang="de-CH" sz="2000" dirty="0" err="1" smtClean="0"/>
              <a:t>through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quantification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attenuation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ultrasound</a:t>
            </a:r>
            <a:r>
              <a:rPr lang="de-CH" sz="2000" dirty="0" smtClean="0"/>
              <a:t> </a:t>
            </a:r>
            <a:r>
              <a:rPr lang="de-CH" sz="2000" dirty="0" err="1" smtClean="0"/>
              <a:t>waves</a:t>
            </a:r>
            <a:endParaRPr lang="de-CH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55" y="1584083"/>
            <a:ext cx="2979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35532" y="5013176"/>
            <a:ext cx="7397661" cy="132856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it-IT" sz="1800" dirty="0" smtClean="0"/>
              <a:t>CAP quantifies US attenuation in the liver at the central frequency of the probe.</a:t>
            </a:r>
          </a:p>
          <a:p>
            <a:pPr>
              <a:lnSpc>
                <a:spcPct val="150000"/>
              </a:lnSpc>
            </a:pPr>
            <a:r>
              <a:rPr lang="en-US" altLang="it-IT" sz="1800" dirty="0" smtClean="0"/>
              <a:t>CAP is numerically expressed in dB/m (</a:t>
            </a:r>
            <a:r>
              <a:rPr lang="en-US" altLang="it-IT" sz="1800" dirty="0" smtClean="0">
                <a:ea typeface="MS PGothic" pitchFamily="34" charset="-128"/>
              </a:rPr>
              <a:t>100 to 400 dB/m)</a:t>
            </a:r>
            <a:endParaRPr lang="en-US" altLang="it-IT" sz="1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270708" y="4149080"/>
            <a:ext cx="256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Berzigotti, J </a:t>
            </a:r>
            <a:r>
              <a:rPr lang="de-CH" sz="1400" dirty="0" err="1" smtClean="0"/>
              <a:t>Hepatology</a:t>
            </a:r>
            <a:r>
              <a:rPr lang="de-CH" sz="1400" dirty="0" smtClean="0"/>
              <a:t> 2014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3800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study</a:t>
            </a:r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715304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wanted</a:t>
            </a:r>
            <a:r>
              <a:rPr lang="it-IT" sz="2800" dirty="0" smtClean="0"/>
              <a:t> to </a:t>
            </a:r>
            <a:r>
              <a:rPr lang="it-IT" sz="2800" dirty="0" err="1" smtClean="0"/>
              <a:t>determine</a:t>
            </a:r>
            <a:r>
              <a:rPr lang="it-IT" sz="2800" dirty="0" smtClean="0"/>
              <a:t> </a:t>
            </a:r>
            <a:r>
              <a:rPr lang="it-IT" sz="2800" dirty="0" err="1" smtClean="0"/>
              <a:t>whether</a:t>
            </a:r>
            <a:r>
              <a:rPr lang="it-IT" sz="2800" dirty="0" smtClean="0"/>
              <a:t> </a:t>
            </a:r>
            <a:r>
              <a:rPr lang="it-IT" sz="2800" dirty="0" err="1" smtClean="0"/>
              <a:t>prediction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liver</a:t>
            </a:r>
            <a:r>
              <a:rPr lang="it-IT" sz="2800" dirty="0" smtClean="0"/>
              <a:t> </a:t>
            </a:r>
            <a:r>
              <a:rPr lang="it-IT" sz="2800" dirty="0" err="1" smtClean="0"/>
              <a:t>fibrosis</a:t>
            </a:r>
            <a:r>
              <a:rPr lang="it-IT" sz="2800" dirty="0" smtClean="0"/>
              <a:t> by LSM in NAFLD </a:t>
            </a:r>
            <a:r>
              <a:rPr lang="it-IT" sz="2800" dirty="0" err="1" smtClean="0"/>
              <a:t>patients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affected</a:t>
            </a:r>
            <a:r>
              <a:rPr lang="it-IT" sz="2800" dirty="0" smtClean="0"/>
              <a:t> by CAP </a:t>
            </a:r>
            <a:r>
              <a:rPr lang="it-IT" sz="2800" dirty="0" err="1" smtClean="0"/>
              <a:t>values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1401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715304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Consecutive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from 4 </a:t>
            </a:r>
            <a:r>
              <a:rPr lang="it-IT" sz="2400" dirty="0" err="1" smtClean="0"/>
              <a:t>prospective</a:t>
            </a:r>
            <a:r>
              <a:rPr lang="it-IT" sz="2400" dirty="0" smtClean="0"/>
              <a:t> </a:t>
            </a:r>
            <a:r>
              <a:rPr lang="it-IT" sz="2400" dirty="0" err="1" smtClean="0"/>
              <a:t>cohorts</a:t>
            </a:r>
            <a:r>
              <a:rPr lang="it-IT" sz="2400" dirty="0" smtClean="0"/>
              <a:t> (3 </a:t>
            </a:r>
            <a:r>
              <a:rPr lang="it-IT" sz="2400" dirty="0" err="1" smtClean="0"/>
              <a:t>European</a:t>
            </a:r>
            <a:r>
              <a:rPr lang="it-IT" sz="2400" dirty="0" smtClean="0"/>
              <a:t> centers, 1 Asian)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Patients</a:t>
            </a:r>
            <a:r>
              <a:rPr lang="it-IT" sz="2400" dirty="0" smtClean="0"/>
              <a:t> with </a:t>
            </a:r>
            <a:r>
              <a:rPr lang="it-IT" sz="2400" dirty="0" err="1" smtClean="0"/>
              <a:t>biopsy-proven</a:t>
            </a:r>
            <a:r>
              <a:rPr lang="it-IT" sz="2400" dirty="0" smtClean="0"/>
              <a:t> NAFLD with </a:t>
            </a:r>
            <a:r>
              <a:rPr lang="it-IT" sz="2400" dirty="0" err="1" smtClean="0"/>
              <a:t>reliable</a:t>
            </a:r>
            <a:r>
              <a:rPr lang="it-IT" sz="2400" dirty="0" smtClean="0"/>
              <a:t> LSM and 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4499992" y="3893468"/>
            <a:ext cx="3384376" cy="23438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EXCLUSION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advanced</a:t>
            </a:r>
            <a:r>
              <a:rPr lang="de-CH" sz="1600" dirty="0" smtClean="0"/>
              <a:t> </a:t>
            </a:r>
            <a:r>
              <a:rPr lang="de-CH" sz="1600" dirty="0" err="1" smtClean="0"/>
              <a:t>cirrhosis</a:t>
            </a:r>
            <a:r>
              <a:rPr lang="de-CH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HCC;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o</a:t>
            </a:r>
            <a:r>
              <a:rPr lang="de-CH" sz="1600" dirty="0" err="1" smtClean="0"/>
              <a:t>ther</a:t>
            </a:r>
            <a:r>
              <a:rPr lang="de-CH" sz="1600" dirty="0" smtClean="0"/>
              <a:t> </a:t>
            </a:r>
            <a:r>
              <a:rPr lang="de-CH" sz="1600" dirty="0" err="1" smtClean="0"/>
              <a:t>causes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liver</a:t>
            </a:r>
            <a:r>
              <a:rPr lang="de-CH" sz="1600" dirty="0" smtClean="0"/>
              <a:t> </a:t>
            </a:r>
            <a:r>
              <a:rPr lang="de-CH" sz="1600" dirty="0" err="1" smtClean="0"/>
              <a:t>disease</a:t>
            </a:r>
            <a:r>
              <a:rPr lang="de-CH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HIV;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Immunosuppressive</a:t>
            </a:r>
            <a:r>
              <a:rPr lang="de-CH" sz="1600" dirty="0" smtClean="0"/>
              <a:t> </a:t>
            </a:r>
            <a:r>
              <a:rPr lang="de-CH" sz="1600" dirty="0" err="1" smtClean="0"/>
              <a:t>drugs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/</a:t>
            </a:r>
            <a:r>
              <a:rPr lang="de-CH" sz="1600" dirty="0" err="1" smtClean="0"/>
              <a:t>or</a:t>
            </a:r>
            <a:r>
              <a:rPr lang="de-CH" sz="1600" dirty="0" smtClean="0"/>
              <a:t> </a:t>
            </a:r>
            <a:r>
              <a:rPr lang="de-CH" sz="1600" dirty="0" err="1" smtClean="0"/>
              <a:t>steatosis-inducing</a:t>
            </a:r>
            <a:r>
              <a:rPr lang="de-CH" sz="1600" dirty="0" smtClean="0"/>
              <a:t> </a:t>
            </a:r>
            <a:r>
              <a:rPr lang="de-CH" sz="1600" dirty="0" err="1" smtClean="0"/>
              <a:t>drugs</a:t>
            </a:r>
            <a:endParaRPr lang="de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Active</a:t>
            </a:r>
            <a:r>
              <a:rPr lang="de-CH" sz="1600" dirty="0" smtClean="0"/>
              <a:t> </a:t>
            </a:r>
            <a:r>
              <a:rPr lang="de-CH" sz="1600" dirty="0" err="1" smtClean="0"/>
              <a:t>intravenous</a:t>
            </a:r>
            <a:r>
              <a:rPr lang="de-CH" sz="1600" dirty="0" smtClean="0"/>
              <a:t> </a:t>
            </a:r>
            <a:r>
              <a:rPr lang="de-CH" sz="1600" dirty="0" err="1" smtClean="0"/>
              <a:t>drug</a:t>
            </a:r>
            <a:r>
              <a:rPr lang="de-CH" sz="1600" dirty="0" smtClean="0"/>
              <a:t> </a:t>
            </a:r>
            <a:r>
              <a:rPr lang="de-CH" sz="1600" dirty="0" err="1" smtClean="0"/>
              <a:t>addiction</a:t>
            </a:r>
            <a:r>
              <a:rPr lang="de-CH" sz="1600" dirty="0" smtClean="0"/>
              <a:t> </a:t>
            </a:r>
            <a:r>
              <a:rPr lang="de-CH" sz="1600" dirty="0" err="1" smtClean="0"/>
              <a:t>or</a:t>
            </a:r>
            <a:r>
              <a:rPr lang="de-CH" sz="1600" dirty="0" smtClean="0"/>
              <a:t> </a:t>
            </a:r>
            <a:r>
              <a:rPr lang="de-CH" sz="1600" dirty="0" err="1" smtClean="0"/>
              <a:t>use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cannabis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703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611560" y="548680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methods-2</a:t>
            </a:r>
          </a:p>
          <a:p>
            <a:endParaRPr lang="it-IT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422684" y="1340768"/>
            <a:ext cx="7715304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/>
          </a:p>
          <a:p>
            <a:pPr algn="ctr"/>
            <a:r>
              <a:rPr lang="it-IT" sz="2400" b="1" u="sng" dirty="0" smtClean="0"/>
              <a:t>LIVER STIFFNESS MEASUREMENT</a:t>
            </a:r>
            <a:endParaRPr lang="it-IT" sz="2400" b="1" u="sng" dirty="0"/>
          </a:p>
          <a:p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LSM and CAP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assessed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day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liver</a:t>
            </a:r>
            <a:r>
              <a:rPr lang="it-IT" sz="2400" dirty="0" smtClean="0"/>
              <a:t> </a:t>
            </a:r>
            <a:r>
              <a:rPr lang="it-IT" sz="2400" dirty="0" err="1" smtClean="0"/>
              <a:t>biopsy</a:t>
            </a:r>
            <a:r>
              <a:rPr lang="it-I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All</a:t>
            </a:r>
            <a:r>
              <a:rPr lang="it-IT" sz="2400" dirty="0" smtClean="0"/>
              <a:t> the LSM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classified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3 </a:t>
            </a:r>
            <a:r>
              <a:rPr lang="it-IT" sz="2400" dirty="0" err="1" smtClean="0"/>
              <a:t>categories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	- </a:t>
            </a:r>
            <a:r>
              <a:rPr lang="it-IT" sz="2400" i="1" dirty="0" err="1" smtClean="0"/>
              <a:t>very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reliable</a:t>
            </a:r>
            <a:r>
              <a:rPr lang="it-IT" sz="2400" dirty="0" smtClean="0"/>
              <a:t>: IQR/M&lt;=0.10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-</a:t>
            </a:r>
            <a:r>
              <a:rPr lang="it-IT" sz="2400" i="1" dirty="0" err="1" smtClean="0"/>
              <a:t>reliable</a:t>
            </a:r>
            <a:r>
              <a:rPr lang="it-IT" sz="2400" dirty="0" smtClean="0"/>
              <a:t>: 0.10&lt;IQR/M&lt;=0.30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-</a:t>
            </a:r>
            <a:r>
              <a:rPr lang="it-IT" sz="2400" i="1" strike="sngStrike" dirty="0" err="1" smtClean="0"/>
              <a:t>poorly</a:t>
            </a:r>
            <a:r>
              <a:rPr lang="it-IT" sz="2400" i="1" strike="sngStrike" dirty="0" smtClean="0"/>
              <a:t> </a:t>
            </a:r>
            <a:r>
              <a:rPr lang="it-IT" sz="2400" i="1" strike="sngStrike" dirty="0" err="1" smtClean="0"/>
              <a:t>reliable</a:t>
            </a:r>
            <a:r>
              <a:rPr lang="it-IT" sz="2400" strike="sngStrike" dirty="0" smtClean="0"/>
              <a:t>: IQR/M&gt;0.30  </a:t>
            </a:r>
          </a:p>
          <a:p>
            <a:endParaRPr lang="it-IT" sz="2400" dirty="0"/>
          </a:p>
          <a:p>
            <a:r>
              <a:rPr lang="it-IT" sz="2400" dirty="0" smtClean="0"/>
              <a:t>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997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a472bc0-8989-459d-9f12-abb06f7a72a5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Macintosh PowerPoint</Application>
  <PresentationFormat>Presentazione su schermo (4:3)</PresentationFormat>
  <Paragraphs>346</Paragraphs>
  <Slides>35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Calibri</vt:lpstr>
      <vt:lpstr>MS PGothic</vt:lpstr>
      <vt:lpstr>Wingdings</vt:lpstr>
      <vt:lpstr>Arial</vt:lpstr>
      <vt:lpstr>Larissa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Inselspital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Piccinni, Rosangela</dc:creator>
  <cp:lastModifiedBy>Utente di Microsoft Office</cp:lastModifiedBy>
  <cp:revision>93</cp:revision>
  <dcterms:created xsi:type="dcterms:W3CDTF">2017-11-07T15:27:54Z</dcterms:created>
  <dcterms:modified xsi:type="dcterms:W3CDTF">2018-02-04T08:00:50Z</dcterms:modified>
</cp:coreProperties>
</file>