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</p:sldMasterIdLst>
  <p:notesMasterIdLst>
    <p:notesMasterId r:id="rId26"/>
  </p:notesMasterIdLst>
  <p:sldIdLst>
    <p:sldId id="256" r:id="rId2"/>
    <p:sldId id="268" r:id="rId3"/>
    <p:sldId id="279" r:id="rId4"/>
    <p:sldId id="261" r:id="rId5"/>
    <p:sldId id="270" r:id="rId6"/>
    <p:sldId id="278" r:id="rId7"/>
    <p:sldId id="263" r:id="rId8"/>
    <p:sldId id="274" r:id="rId9"/>
    <p:sldId id="275" r:id="rId10"/>
    <p:sldId id="276" r:id="rId11"/>
    <p:sldId id="277" r:id="rId12"/>
    <p:sldId id="266" r:id="rId13"/>
    <p:sldId id="282" r:id="rId14"/>
    <p:sldId id="262" r:id="rId15"/>
    <p:sldId id="264" r:id="rId16"/>
    <p:sldId id="272" r:id="rId17"/>
    <p:sldId id="273" r:id="rId18"/>
    <p:sldId id="259" r:id="rId19"/>
    <p:sldId id="260" r:id="rId20"/>
    <p:sldId id="280" r:id="rId21"/>
    <p:sldId id="281" r:id="rId22"/>
    <p:sldId id="283" r:id="rId23"/>
    <p:sldId id="284" r:id="rId24"/>
    <p:sldId id="28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44" autoAdjust="0"/>
    <p:restoredTop sz="93634" autoAdjust="0"/>
  </p:normalViewPr>
  <p:slideViewPr>
    <p:cSldViewPr snapToGrid="0" snapToObjects="1">
      <p:cViewPr varScale="1">
        <p:scale>
          <a:sx n="104" d="100"/>
          <a:sy n="104" d="100"/>
        </p:scale>
        <p:origin x="196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587276-20EF-469B-B563-00998FDD9DCA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130BE6-9E2F-420A-8D7F-F2CB9D64F6E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322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cccDNA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minichromosome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infected hepatocytes, which serves as a matrix for the synthesis of viral DNA and proteins. It persists in the nuclei of infected cells for many years, and fails to respond to ongoing treatment [1]. The presence of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cccDNA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has been shown even after the loss of the HBs antigen and seroconversion to anti-HBs, which explains why the eradication of HBV infection is impossible.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cccDNA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serves as a matrix for reactivation even in patients with a distant history of hepatitis B.</a:t>
            </a:r>
          </a:p>
          <a:p>
            <a:endParaRPr lang="de-CH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de-CH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EASL 2017: not </a:t>
            </a:r>
            <a:r>
              <a:rPr lang="de-CH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explicitely</a:t>
            </a:r>
            <a:r>
              <a:rPr lang="de-CH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CH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defined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30BE6-9E2F-420A-8D7F-F2CB9D64F6E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936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cccDNA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minichromosome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infected hepatocytes, which serves as a matrix for the synthesis of viral DNA and proteins. It persists in the nuclei of infected cells for many years, and fails to respond to ongoing treatment [1]. The presence of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cccDNA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has been shown even after the loss of the HBs antigen and seroconversion to anti-HBs, which explains why the eradication of HBV infection is impossible.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cccDNA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serves as a matrix for reactivation even in patients with a distant history of hepatitis B.</a:t>
            </a:r>
          </a:p>
          <a:p>
            <a:endParaRPr lang="de-CH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de-CH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EASL 2017: not </a:t>
            </a:r>
            <a:r>
              <a:rPr lang="de-CH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explicitely</a:t>
            </a:r>
            <a:r>
              <a:rPr lang="de-CH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CH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defined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30BE6-9E2F-420A-8D7F-F2CB9D64F6E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274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30BE6-9E2F-420A-8D7F-F2CB9D64F6E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882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30BE6-9E2F-420A-8D7F-F2CB9D64F6E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1271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30BE6-9E2F-420A-8D7F-F2CB9D64F6E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767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https://www.ncbi.nlm.nih.gov/pmc/articles/PMC5316843/pdf/WJH-9-227.pdf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30BE6-9E2F-420A-8D7F-F2CB9D64F6E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262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30BE6-9E2F-420A-8D7F-F2CB9D64F6E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570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EF823-48A5-43FC-BE03-E79964288B41}" type="datetimeFigureOut">
              <a:rPr lang="en-US" smtClean="0"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176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922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202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187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887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376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791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368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132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370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538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53BEF823-48A5-43FC-BE03-E79964288B41}" type="datetimeFigureOut">
              <a:rPr lang="en-US" smtClean="0"/>
              <a:pPr algn="r"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D79E6812-DF0E-4B88-AFAA-EAC7168F54C0}" type="slidenum">
              <a:rPr lang="en-US" smtClean="0"/>
              <a:pPr algn="ctr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696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A46CFD-7B4A-5B48-9085-2D107A3BB5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1584" y="2339438"/>
            <a:ext cx="6707516" cy="1561377"/>
          </a:xfrm>
        </p:spPr>
        <p:txBody>
          <a:bodyPr anchor="b">
            <a:normAutofit/>
          </a:bodyPr>
          <a:lstStyle/>
          <a:p>
            <a:r>
              <a:rPr lang="en-GB" sz="4800" dirty="0">
                <a:latin typeface="Trebuchet MS" panose="020B0603020202020204" pitchFamily="34" charset="0"/>
              </a:rPr>
              <a:t>Hepatitis B reactivation prophylaxis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3274D3A-695B-0643-8523-E5246DD3A7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41583" y="4458488"/>
            <a:ext cx="6202268" cy="1328163"/>
          </a:xfrm>
        </p:spPr>
        <p:txBody>
          <a:bodyPr anchor="t">
            <a:normAutofit fontScale="85000" lnSpcReduction="20000"/>
          </a:bodyPr>
          <a:lstStyle/>
          <a:p>
            <a:r>
              <a:rPr lang="en-GB" sz="2800" dirty="0" smtClean="0">
                <a:latin typeface="Trebuchet MS" panose="020B0603020202020204" pitchFamily="34" charset="0"/>
              </a:rPr>
              <a:t>Guidelines review</a:t>
            </a:r>
          </a:p>
          <a:p>
            <a:endParaRPr lang="en-GB" sz="2800" dirty="0" smtClean="0">
              <a:latin typeface="Trebuchet MS" panose="020B0603020202020204" pitchFamily="34" charset="0"/>
            </a:endParaRPr>
          </a:p>
          <a:p>
            <a:r>
              <a:rPr lang="en-GB" sz="1800" dirty="0" err="1" smtClean="0">
                <a:latin typeface="Trebuchet MS" panose="020B0603020202020204" pitchFamily="34" charset="0"/>
              </a:rPr>
              <a:t>Élise</a:t>
            </a:r>
            <a:r>
              <a:rPr lang="en-GB" sz="1800" dirty="0" smtClean="0">
                <a:latin typeface="Trebuchet MS" panose="020B0603020202020204" pitchFamily="34" charset="0"/>
              </a:rPr>
              <a:t> Vuille-Lessard</a:t>
            </a:r>
          </a:p>
          <a:p>
            <a:r>
              <a:rPr lang="en-GB" sz="1800" dirty="0" err="1" smtClean="0">
                <a:latin typeface="Trebuchet MS" panose="020B0603020202020204" pitchFamily="34" charset="0"/>
              </a:rPr>
              <a:t>Hepavisit</a:t>
            </a:r>
            <a:r>
              <a:rPr lang="en-GB" sz="1800" dirty="0" smtClean="0">
                <a:latin typeface="Trebuchet MS" panose="020B0603020202020204" pitchFamily="34" charset="0"/>
              </a:rPr>
              <a:t> 12.05.2021</a:t>
            </a:r>
            <a:endParaRPr lang="en-GB" sz="1800" dirty="0">
              <a:latin typeface="Trebuchet MS" panose="020B0603020202020204" pitchFamily="34" charset="0"/>
            </a:endParaRPr>
          </a:p>
        </p:txBody>
      </p:sp>
      <p:pic>
        <p:nvPicPr>
          <p:cNvPr id="4" name="Picture 3" descr="Abstract cubes background">
            <a:extLst>
              <a:ext uri="{FF2B5EF4-FFF2-40B4-BE49-F238E27FC236}">
                <a16:creationId xmlns:a16="http://schemas.microsoft.com/office/drawing/2014/main" id="{F4A035B9-C3A8-485D-9D16-53B02360EC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94" r="39394" b="1"/>
          <a:stretch/>
        </p:blipFill>
        <p:spPr>
          <a:xfrm>
            <a:off x="20" y="10"/>
            <a:ext cx="463529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34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047" y="971857"/>
            <a:ext cx="9161905" cy="49142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57551" y="2019300"/>
            <a:ext cx="2038349" cy="1619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124952" y="1857375"/>
            <a:ext cx="1152524" cy="3238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52951" y="4976812"/>
            <a:ext cx="3819524" cy="16192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90676" y="5350514"/>
            <a:ext cx="9001124" cy="45021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515047" y="2800043"/>
            <a:ext cx="1942528" cy="85725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2905502"/>
            <a:ext cx="1398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200" dirty="0" smtClean="0">
                <a:latin typeface="Trebuchet MS" panose="020B0603020202020204" pitchFamily="34" charset="0"/>
              </a:rPr>
              <a:t>Potent vs. Non potent TNF</a:t>
            </a:r>
          </a:p>
          <a:p>
            <a:pPr algn="ctr"/>
            <a:r>
              <a:rPr lang="de-CH" sz="1200" dirty="0" smtClean="0">
                <a:latin typeface="Trebuchet MS" panose="020B0603020202020204" pitchFamily="34" charset="0"/>
              </a:rPr>
              <a:t> alpha-inhibitors?</a:t>
            </a:r>
          </a:p>
          <a:p>
            <a:pPr algn="ctr"/>
            <a:r>
              <a:rPr lang="de-CH" sz="1200" dirty="0" smtClean="0">
                <a:latin typeface="Trebuchet MS" panose="020B0603020202020204" pitchFamily="34" charset="0"/>
              </a:rPr>
              <a:t>(</a:t>
            </a:r>
            <a:r>
              <a:rPr lang="de-CH" sz="1200" dirty="0" err="1">
                <a:latin typeface="Trebuchet MS" panose="020B0603020202020204" pitchFamily="34" charset="0"/>
              </a:rPr>
              <a:t>e</a:t>
            </a:r>
            <a:r>
              <a:rPr lang="de-CH" sz="1200" dirty="0" err="1" smtClean="0">
                <a:latin typeface="Trebuchet MS" panose="020B0603020202020204" pitchFamily="34" charset="0"/>
              </a:rPr>
              <a:t>tanercept</a:t>
            </a:r>
            <a:r>
              <a:rPr lang="de-CH" sz="1200" dirty="0">
                <a:latin typeface="Trebuchet MS" panose="020B0603020202020204" pitchFamily="34" charset="0"/>
              </a:rPr>
              <a:t>)</a:t>
            </a:r>
            <a:endParaRPr lang="en-US" sz="1200" dirty="0">
              <a:latin typeface="Trebuchet MS" panose="020B0603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14938" y="2758939"/>
            <a:ext cx="1752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100" b="1" dirty="0" err="1" smtClean="0">
                <a:latin typeface="Trebuchet MS" panose="020B0603020202020204" pitchFamily="34" charset="0"/>
              </a:rPr>
              <a:t>Calcineurin</a:t>
            </a:r>
            <a:r>
              <a:rPr lang="de-CH" sz="1100" b="1" dirty="0" smtClean="0">
                <a:latin typeface="Trebuchet MS" panose="020B0603020202020204" pitchFamily="34" charset="0"/>
              </a:rPr>
              <a:t> </a:t>
            </a:r>
            <a:r>
              <a:rPr lang="de-CH" sz="1100" b="1" dirty="0" err="1" smtClean="0">
                <a:latin typeface="Trebuchet MS" panose="020B0603020202020204" pitchFamily="34" charset="0"/>
              </a:rPr>
              <a:t>inhibitors</a:t>
            </a:r>
            <a:endParaRPr lang="en-US" sz="1100" b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19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286" y="1471857"/>
            <a:ext cx="9171428" cy="391428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95676" y="2562225"/>
            <a:ext cx="2447924" cy="1619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591551" y="2381250"/>
            <a:ext cx="1285874" cy="3905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52951" y="5029200"/>
            <a:ext cx="3819524" cy="16192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562672" y="3055148"/>
            <a:ext cx="2723577" cy="85725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065071" y="1489613"/>
            <a:ext cx="773911" cy="51674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64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566928"/>
            <a:ext cx="10671048" cy="822960"/>
          </a:xfrm>
        </p:spPr>
        <p:txBody>
          <a:bodyPr>
            <a:normAutofit/>
          </a:bodyPr>
          <a:lstStyle/>
          <a:p>
            <a:r>
              <a:rPr lang="de-CH" sz="3600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When</a:t>
            </a:r>
            <a:r>
              <a:rPr lang="de-CH" sz="36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/ </a:t>
            </a:r>
            <a:r>
              <a:rPr lang="de-CH" sz="3600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how</a:t>
            </a:r>
            <a:r>
              <a:rPr lang="de-CH" sz="36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de-CH" sz="3600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long</a:t>
            </a:r>
            <a:r>
              <a:rPr lang="de-CH" sz="36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/ </a:t>
            </a:r>
            <a:r>
              <a:rPr lang="de-CH" sz="3600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how</a:t>
            </a:r>
            <a:r>
              <a:rPr lang="de-CH" sz="36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de-CH" sz="3600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to</a:t>
            </a:r>
            <a:r>
              <a:rPr lang="de-CH" sz="36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de-CH" sz="3600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monitor</a:t>
            </a:r>
            <a:r>
              <a:rPr lang="de-CH" sz="36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?</a:t>
            </a:r>
            <a:endParaRPr lang="en-US" sz="36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9182" y="3373181"/>
            <a:ext cx="986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 smtClean="0">
                <a:latin typeface="Trebuchet MS" panose="020B0603020202020204" pitchFamily="34" charset="0"/>
              </a:rPr>
              <a:t>EASL 2017</a:t>
            </a:r>
            <a:endParaRPr lang="en-US" sz="1400" dirty="0">
              <a:latin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019" y="5265778"/>
            <a:ext cx="3805868" cy="12213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602068" y="5265778"/>
            <a:ext cx="13415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 smtClean="0">
                <a:latin typeface="Trebuchet MS" panose="020B0603020202020204" pitchFamily="34" charset="0"/>
              </a:rPr>
              <a:t>AASLD 2018</a:t>
            </a:r>
            <a:endParaRPr lang="en-US" sz="1400" dirty="0">
              <a:latin typeface="Trebuchet MS" panose="020B0603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25"/>
          <a:stretch/>
        </p:blipFill>
        <p:spPr>
          <a:xfrm>
            <a:off x="6408799" y="1542397"/>
            <a:ext cx="4116739" cy="343359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420521" y="3452470"/>
            <a:ext cx="4324418" cy="6677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233890" y="1774120"/>
            <a:ext cx="2257043" cy="211019"/>
          </a:xfrm>
          <a:prstGeom prst="rect">
            <a:avLst/>
          </a:prstGeom>
          <a:solidFill>
            <a:srgbClr val="FFFF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681314" y="1946303"/>
            <a:ext cx="3802833" cy="211019"/>
          </a:xfrm>
          <a:prstGeom prst="rect">
            <a:avLst/>
          </a:prstGeom>
          <a:solidFill>
            <a:srgbClr val="FFFF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233891" y="2585215"/>
            <a:ext cx="2257042" cy="251867"/>
          </a:xfrm>
          <a:prstGeom prst="rect">
            <a:avLst/>
          </a:prstGeom>
          <a:solidFill>
            <a:srgbClr val="FFFF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638545" y="2800805"/>
            <a:ext cx="3845415" cy="211019"/>
          </a:xfrm>
          <a:prstGeom prst="rect">
            <a:avLst/>
          </a:prstGeom>
          <a:solidFill>
            <a:srgbClr val="FFFF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681314" y="3020079"/>
            <a:ext cx="3845415" cy="211019"/>
          </a:xfrm>
          <a:prstGeom prst="rect">
            <a:avLst/>
          </a:prstGeom>
          <a:solidFill>
            <a:srgbClr val="FFFF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659930" y="3259193"/>
            <a:ext cx="1567082" cy="221372"/>
          </a:xfrm>
          <a:prstGeom prst="rect">
            <a:avLst/>
          </a:prstGeom>
          <a:solidFill>
            <a:srgbClr val="FFFF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638546" y="4302012"/>
            <a:ext cx="3845415" cy="211019"/>
          </a:xfrm>
          <a:prstGeom prst="rect">
            <a:avLst/>
          </a:prstGeom>
          <a:solidFill>
            <a:srgbClr val="FFFF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602067" y="4533492"/>
            <a:ext cx="752221" cy="200912"/>
          </a:xfrm>
          <a:prstGeom prst="rect">
            <a:avLst/>
          </a:prstGeom>
          <a:solidFill>
            <a:srgbClr val="FFFF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8569692" y="5905420"/>
            <a:ext cx="2339977" cy="211019"/>
          </a:xfrm>
          <a:prstGeom prst="rect">
            <a:avLst/>
          </a:prstGeom>
          <a:solidFill>
            <a:srgbClr val="FFFF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0" y="1760296"/>
            <a:ext cx="4716399" cy="1629062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538129" y="2590941"/>
            <a:ext cx="4673630" cy="211019"/>
          </a:xfrm>
          <a:prstGeom prst="rect">
            <a:avLst/>
          </a:prstGeom>
          <a:solidFill>
            <a:srgbClr val="FFFF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95360" y="1958677"/>
            <a:ext cx="4716399" cy="432853"/>
          </a:xfrm>
          <a:prstGeom prst="rect">
            <a:avLst/>
          </a:prstGeom>
          <a:solidFill>
            <a:srgbClr val="FFFF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95360" y="2801960"/>
            <a:ext cx="4673630" cy="211019"/>
          </a:xfrm>
          <a:prstGeom prst="rect">
            <a:avLst/>
          </a:prstGeom>
          <a:solidFill>
            <a:srgbClr val="FFFF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8851180" y="4094952"/>
            <a:ext cx="1566584" cy="186600"/>
          </a:xfrm>
          <a:prstGeom prst="rect">
            <a:avLst/>
          </a:prstGeom>
          <a:solidFill>
            <a:srgbClr val="FFFF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0523264" y="4006426"/>
            <a:ext cx="1699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i="1" dirty="0" err="1" smtClean="0">
                <a:latin typeface="Trebuchet MS" panose="020B0603020202020204" pitchFamily="34" charset="0"/>
              </a:rPr>
              <a:t>With</a:t>
            </a:r>
            <a:r>
              <a:rPr lang="de-CH" sz="1200" i="1" dirty="0" smtClean="0">
                <a:latin typeface="Trebuchet MS" panose="020B0603020202020204" pitchFamily="34" charset="0"/>
              </a:rPr>
              <a:t> </a:t>
            </a:r>
            <a:r>
              <a:rPr lang="de-CH" sz="1200" i="1" dirty="0" err="1" smtClean="0">
                <a:latin typeface="Trebuchet MS" panose="020B0603020202020204" pitchFamily="34" charset="0"/>
              </a:rPr>
              <a:t>prophylaxis</a:t>
            </a:r>
            <a:r>
              <a:rPr lang="de-CH" sz="1200" i="1" dirty="0" smtClean="0">
                <a:latin typeface="Trebuchet MS" panose="020B0603020202020204" pitchFamily="34" charset="0"/>
              </a:rPr>
              <a:t>: </a:t>
            </a:r>
            <a:r>
              <a:rPr lang="de-CH" sz="1200" i="1" dirty="0" err="1" smtClean="0">
                <a:latin typeface="Trebuchet MS" panose="020B0603020202020204" pitchFamily="34" charset="0"/>
              </a:rPr>
              <a:t>monitoring</a:t>
            </a:r>
            <a:r>
              <a:rPr lang="de-CH" sz="1200" i="1" dirty="0" smtClean="0">
                <a:latin typeface="Trebuchet MS" panose="020B0603020202020204" pitchFamily="34" charset="0"/>
              </a:rPr>
              <a:t> </a:t>
            </a:r>
            <a:r>
              <a:rPr lang="de-CH" sz="1200" i="1" dirty="0" err="1" smtClean="0">
                <a:latin typeface="Trebuchet MS" panose="020B0603020202020204" pitchFamily="34" charset="0"/>
              </a:rPr>
              <a:t>while</a:t>
            </a:r>
            <a:r>
              <a:rPr lang="de-CH" sz="1200" i="1" dirty="0" smtClean="0">
                <a:latin typeface="Trebuchet MS" panose="020B0603020202020204" pitchFamily="34" charset="0"/>
              </a:rPr>
              <a:t> on </a:t>
            </a:r>
            <a:r>
              <a:rPr lang="de-CH" sz="1200" i="1" dirty="0" err="1" smtClean="0">
                <a:latin typeface="Trebuchet MS" panose="020B0603020202020204" pitchFamily="34" charset="0"/>
              </a:rPr>
              <a:t>prophylaxis</a:t>
            </a:r>
            <a:r>
              <a:rPr lang="de-CH" sz="1200" i="1" dirty="0">
                <a:latin typeface="Trebuchet MS" panose="020B0603020202020204" pitchFamily="34" charset="0"/>
              </a:rPr>
              <a:t> </a:t>
            </a:r>
            <a:r>
              <a:rPr lang="de-CH" sz="1200" i="1" dirty="0" smtClean="0">
                <a:latin typeface="Trebuchet MS" panose="020B0603020202020204" pitchFamily="34" charset="0"/>
              </a:rPr>
              <a:t>not </a:t>
            </a:r>
            <a:r>
              <a:rPr lang="de-CH" sz="1200" i="1" dirty="0" err="1" smtClean="0">
                <a:latin typeface="Trebuchet MS" panose="020B0603020202020204" pitchFamily="34" charset="0"/>
              </a:rPr>
              <a:t>specified</a:t>
            </a:r>
            <a:endParaRPr lang="en-US" sz="1200" i="1" dirty="0">
              <a:latin typeface="Trebuchet MS" panose="020B0603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638546" y="4769098"/>
            <a:ext cx="3627297" cy="196785"/>
          </a:xfrm>
          <a:prstGeom prst="rect">
            <a:avLst/>
          </a:prstGeom>
          <a:solidFill>
            <a:srgbClr val="FFFF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93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887" y="3539583"/>
            <a:ext cx="4492411" cy="30768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4410" y="2745223"/>
            <a:ext cx="1347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 smtClean="0">
                <a:latin typeface="Trebuchet MS" panose="020B0603020202020204" pitchFamily="34" charset="0"/>
              </a:rPr>
              <a:t>AASLD 2018</a:t>
            </a:r>
            <a:endParaRPr lang="en-US" sz="1400" dirty="0">
              <a:latin typeface="Trebuchet MS" panose="020B0603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15" y="1925767"/>
            <a:ext cx="4385935" cy="817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79103" y="3808581"/>
            <a:ext cx="9907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>
                <a:latin typeface="Trebuchet MS" panose="020B0603020202020204" pitchFamily="34" charset="0"/>
              </a:rPr>
              <a:t>EASL 2017</a:t>
            </a:r>
            <a:endParaRPr lang="en-US" sz="1400" dirty="0">
              <a:latin typeface="Trebuchet MS" panose="020B0603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47" b="13540"/>
          <a:stretch/>
        </p:blipFill>
        <p:spPr>
          <a:xfrm>
            <a:off x="7210422" y="1983106"/>
            <a:ext cx="4577816" cy="696004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758952" y="566928"/>
            <a:ext cx="10671048" cy="82296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sz="3600" dirty="0" err="1" smtClean="0">
                <a:latin typeface="Trebuchet MS" panose="020B0603020202020204" pitchFamily="34" charset="0"/>
              </a:rPr>
              <a:t>Which</a:t>
            </a:r>
            <a:r>
              <a:rPr lang="de-CH" sz="3600" dirty="0" smtClean="0">
                <a:latin typeface="Trebuchet MS" panose="020B0603020202020204" pitchFamily="34" charset="0"/>
              </a:rPr>
              <a:t> </a:t>
            </a:r>
            <a:r>
              <a:rPr lang="de-CH" sz="3600" dirty="0" err="1" smtClean="0">
                <a:latin typeface="Trebuchet MS" panose="020B0603020202020204" pitchFamily="34" charset="0"/>
              </a:rPr>
              <a:t>agent</a:t>
            </a:r>
            <a:r>
              <a:rPr lang="de-CH" sz="3600" dirty="0" smtClean="0">
                <a:latin typeface="Trebuchet MS" panose="020B0603020202020204" pitchFamily="34" charset="0"/>
              </a:rPr>
              <a:t>?</a:t>
            </a:r>
            <a:endParaRPr lang="en-US" sz="3600" dirty="0">
              <a:latin typeface="Trebuchet MS" panose="020B0603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11" b="23661"/>
          <a:stretch/>
        </p:blipFill>
        <p:spPr>
          <a:xfrm>
            <a:off x="457457" y="2899112"/>
            <a:ext cx="4811649" cy="6477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934578" y="6462586"/>
            <a:ext cx="9907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>
                <a:latin typeface="Trebuchet MS" panose="020B0603020202020204" pitchFamily="34" charset="0"/>
              </a:rPr>
              <a:t>EASL 2017</a:t>
            </a:r>
            <a:endParaRPr lang="en-US" sz="1400" dirty="0">
              <a:latin typeface="Trebuchet MS" panose="020B0603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86" y="4766631"/>
            <a:ext cx="4166864" cy="120478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003949" y="6166297"/>
            <a:ext cx="9410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>
                <a:latin typeface="Trebuchet MS" panose="020B0603020202020204" pitchFamily="34" charset="0"/>
              </a:rPr>
              <a:t>AGA 2015</a:t>
            </a:r>
            <a:endParaRPr lang="en-US" sz="14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6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566928"/>
            <a:ext cx="10671048" cy="822960"/>
          </a:xfrm>
        </p:spPr>
        <p:txBody>
          <a:bodyPr>
            <a:normAutofit/>
          </a:bodyPr>
          <a:lstStyle/>
          <a:p>
            <a:r>
              <a:rPr lang="de-CH" sz="4000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Prophylaxis</a:t>
            </a:r>
            <a:r>
              <a:rPr lang="de-CH" sz="40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de-CH" sz="4000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while</a:t>
            </a:r>
            <a:r>
              <a:rPr lang="de-CH" sz="40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on DAA </a:t>
            </a:r>
            <a:r>
              <a:rPr lang="de-CH" sz="4000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for</a:t>
            </a:r>
            <a:r>
              <a:rPr lang="de-CH" sz="40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HCV </a:t>
            </a:r>
            <a:r>
              <a:rPr lang="de-CH" sz="4000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treatment</a:t>
            </a:r>
            <a:endParaRPr lang="en-US" sz="40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523" y="1590940"/>
            <a:ext cx="6161905" cy="42476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955799" y="6039611"/>
            <a:ext cx="9907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>
                <a:latin typeface="Trebuchet MS" panose="020B0603020202020204" pitchFamily="34" charset="0"/>
              </a:rPr>
              <a:t>EASL 2017</a:t>
            </a:r>
            <a:endParaRPr lang="en-US" sz="1400" dirty="0">
              <a:latin typeface="Trebuchet MS" panose="020B0603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04814" y="1742250"/>
            <a:ext cx="5770614" cy="585314"/>
          </a:xfrm>
          <a:prstGeom prst="rect">
            <a:avLst/>
          </a:prstGeom>
          <a:solidFill>
            <a:srgbClr val="FFFF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60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566928"/>
            <a:ext cx="10671048" cy="822960"/>
          </a:xfrm>
        </p:spPr>
        <p:txBody>
          <a:bodyPr>
            <a:normAutofit/>
          </a:bodyPr>
          <a:lstStyle/>
          <a:p>
            <a:r>
              <a:rPr lang="de-CH" sz="40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Post OLT</a:t>
            </a:r>
            <a:endParaRPr lang="en-US" sz="40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33" y="1627332"/>
            <a:ext cx="6133333" cy="420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686925" y="5881425"/>
            <a:ext cx="9907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>
                <a:latin typeface="Trebuchet MS" panose="020B0603020202020204" pitchFamily="34" charset="0"/>
              </a:rPr>
              <a:t>EASL 2017</a:t>
            </a:r>
            <a:endParaRPr lang="en-US" sz="1400" dirty="0">
              <a:latin typeface="Trebuchet MS" panose="020B0603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970" y="2135656"/>
            <a:ext cx="5323809" cy="300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666025" y="3098707"/>
            <a:ext cx="5282754" cy="2036949"/>
          </a:xfrm>
          <a:prstGeom prst="rect">
            <a:avLst/>
          </a:prstGeom>
          <a:solidFill>
            <a:srgbClr val="FFFF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48444" y="1690384"/>
            <a:ext cx="5796743" cy="662200"/>
          </a:xfrm>
          <a:prstGeom prst="rect">
            <a:avLst/>
          </a:prstGeom>
          <a:solidFill>
            <a:srgbClr val="FFFF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14235" y="3304556"/>
            <a:ext cx="3016554" cy="282023"/>
          </a:xfrm>
          <a:prstGeom prst="rect">
            <a:avLst/>
          </a:prstGeom>
          <a:solidFill>
            <a:srgbClr val="FFFF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8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566928"/>
            <a:ext cx="10671048" cy="822960"/>
          </a:xfrm>
        </p:spPr>
        <p:txBody>
          <a:bodyPr>
            <a:normAutofit/>
          </a:bodyPr>
          <a:lstStyle/>
          <a:p>
            <a:r>
              <a:rPr lang="de-CH" sz="40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Post OLT</a:t>
            </a:r>
            <a:endParaRPr lang="en-US" sz="40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86925" y="5881425"/>
            <a:ext cx="11176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>
                <a:latin typeface="Trebuchet MS" panose="020B0603020202020204" pitchFamily="34" charset="0"/>
              </a:rPr>
              <a:t>AASLD 2018</a:t>
            </a:r>
            <a:endParaRPr lang="en-US" sz="1400" dirty="0">
              <a:latin typeface="Trebuchet MS" panose="020B0603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686" y="3086101"/>
            <a:ext cx="7937314" cy="18984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19" y="1687696"/>
            <a:ext cx="3864655" cy="48859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18" y="1275349"/>
            <a:ext cx="3864655" cy="47902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62109" y="3245371"/>
            <a:ext cx="3404250" cy="234100"/>
          </a:xfrm>
          <a:prstGeom prst="rect">
            <a:avLst/>
          </a:prstGeom>
          <a:solidFill>
            <a:srgbClr val="FFFF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566928"/>
            <a:ext cx="10671048" cy="822960"/>
          </a:xfrm>
        </p:spPr>
        <p:txBody>
          <a:bodyPr>
            <a:normAutofit/>
          </a:bodyPr>
          <a:lstStyle/>
          <a:p>
            <a:r>
              <a:rPr lang="de-CH" sz="40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Post </a:t>
            </a:r>
            <a:r>
              <a:rPr lang="de-CH" sz="4000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other</a:t>
            </a:r>
            <a:r>
              <a:rPr lang="de-CH" sz="40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solid </a:t>
            </a:r>
            <a:r>
              <a:rPr lang="de-CH" sz="4000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organ</a:t>
            </a:r>
            <a:r>
              <a:rPr lang="de-CH" sz="40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de-CH" sz="4000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tranplantation</a:t>
            </a:r>
            <a:endParaRPr lang="en-US" sz="40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4613" y="3809287"/>
            <a:ext cx="9907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>
                <a:latin typeface="Trebuchet MS" panose="020B0603020202020204" pitchFamily="34" charset="0"/>
              </a:rPr>
              <a:t>EASL 2017</a:t>
            </a:r>
            <a:endParaRPr lang="en-US" sz="1400" dirty="0">
              <a:latin typeface="Trebuchet MS" panose="020B0603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13" y="2315291"/>
            <a:ext cx="6040037" cy="13232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536" y="3954483"/>
            <a:ext cx="5012279" cy="11411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492705" y="5205150"/>
            <a:ext cx="11176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>
                <a:latin typeface="Trebuchet MS" panose="020B0603020202020204" pitchFamily="34" charset="0"/>
              </a:rPr>
              <a:t>AASLD 2018</a:t>
            </a:r>
            <a:endParaRPr lang="en-US" sz="14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10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35202"/>
          <a:stretch/>
        </p:blipFill>
        <p:spPr>
          <a:xfrm>
            <a:off x="0" y="0"/>
            <a:ext cx="9290692" cy="37403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223" y="3314621"/>
            <a:ext cx="4236704" cy="33810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625" y="4688858"/>
            <a:ext cx="6743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rebuchet MS" panose="020B0603020202020204" pitchFamily="34" charset="0"/>
              </a:rPr>
              <a:t>Lamivudine and </a:t>
            </a:r>
            <a:r>
              <a:rPr lang="en-US" sz="1400" dirty="0" smtClean="0">
                <a:latin typeface="Trebuchet MS" panose="020B0603020202020204" pitchFamily="34" charset="0"/>
              </a:rPr>
              <a:t>other NAs </a:t>
            </a:r>
            <a:r>
              <a:rPr lang="en-US" sz="1400" dirty="0">
                <a:latin typeface="Trebuchet MS" panose="020B0603020202020204" pitchFamily="34" charset="0"/>
              </a:rPr>
              <a:t>(</a:t>
            </a:r>
            <a:r>
              <a:rPr lang="en-US" sz="1400" dirty="0" err="1">
                <a:latin typeface="Trebuchet MS" panose="020B0603020202020204" pitchFamily="34" charset="0"/>
              </a:rPr>
              <a:t>adefovir</a:t>
            </a:r>
            <a:r>
              <a:rPr lang="en-US" sz="1400" dirty="0">
                <a:latin typeface="Trebuchet MS" panose="020B0603020202020204" pitchFamily="34" charset="0"/>
              </a:rPr>
              <a:t>, </a:t>
            </a:r>
            <a:r>
              <a:rPr lang="en-US" sz="1400" dirty="0" err="1">
                <a:latin typeface="Trebuchet MS" panose="020B0603020202020204" pitchFamily="34" charset="0"/>
              </a:rPr>
              <a:t>telbivudine</a:t>
            </a:r>
            <a:r>
              <a:rPr lang="en-US" sz="1400" dirty="0">
                <a:latin typeface="Trebuchet MS" panose="020B0603020202020204" pitchFamily="34" charset="0"/>
              </a:rPr>
              <a:t>) are not </a:t>
            </a:r>
            <a:r>
              <a:rPr lang="en-US" sz="1400" dirty="0" smtClean="0">
                <a:latin typeface="Trebuchet MS" panose="020B0603020202020204" pitchFamily="34" charset="0"/>
              </a:rPr>
              <a:t>recommended because </a:t>
            </a:r>
            <a:r>
              <a:rPr lang="en-US" sz="1400" dirty="0">
                <a:latin typeface="Trebuchet MS" panose="020B0603020202020204" pitchFamily="34" charset="0"/>
              </a:rPr>
              <a:t>of their weaker antiviral activity and the </a:t>
            </a:r>
            <a:r>
              <a:rPr lang="en-US" sz="1400" dirty="0" smtClean="0">
                <a:latin typeface="Trebuchet MS" panose="020B0603020202020204" pitchFamily="34" charset="0"/>
              </a:rPr>
              <a:t>risk of </a:t>
            </a:r>
            <a:r>
              <a:rPr lang="en-US" sz="1400" dirty="0">
                <a:latin typeface="Trebuchet MS" panose="020B0603020202020204" pitchFamily="34" charset="0"/>
              </a:rPr>
              <a:t>selection of resistant strains, but they may be </a:t>
            </a:r>
            <a:r>
              <a:rPr lang="en-US" sz="1400" dirty="0" smtClean="0">
                <a:latin typeface="Trebuchet MS" panose="020B0603020202020204" pitchFamily="34" charset="0"/>
              </a:rPr>
              <a:t>used in </a:t>
            </a:r>
            <a:r>
              <a:rPr lang="en-US" sz="1400" dirty="0">
                <a:latin typeface="Trebuchet MS" panose="020B0603020202020204" pitchFamily="34" charset="0"/>
              </a:rPr>
              <a:t>situations where ETV, TDF or TAF are not </a:t>
            </a:r>
            <a:r>
              <a:rPr lang="en-US" sz="1400" dirty="0" smtClean="0">
                <a:latin typeface="Trebuchet MS" panose="020B0603020202020204" pitchFamily="34" charset="0"/>
              </a:rPr>
              <a:t>feasible therapeutic </a:t>
            </a:r>
            <a:r>
              <a:rPr lang="en-US" sz="1400" dirty="0">
                <a:latin typeface="Trebuchet MS" panose="020B0603020202020204" pitchFamily="34" charset="0"/>
              </a:rPr>
              <a:t>options.</a:t>
            </a:r>
          </a:p>
        </p:txBody>
      </p:sp>
    </p:spTree>
    <p:extLst>
      <p:ext uri="{BB962C8B-B14F-4D97-AF65-F5344CB8AC3E}">
        <p14:creationId xmlns:p14="http://schemas.microsoft.com/office/powerpoint/2010/main" val="175968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510" y="2799544"/>
            <a:ext cx="3678668" cy="3265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871" y="574806"/>
            <a:ext cx="6039750" cy="60397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6" r="10790"/>
          <a:stretch/>
        </p:blipFill>
        <p:spPr>
          <a:xfrm>
            <a:off x="218388" y="181764"/>
            <a:ext cx="6134912" cy="23811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8320" y="4495800"/>
            <a:ext cx="516199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latin typeface="Trebuchet MS" panose="020B0603020202020204" pitchFamily="34" charset="0"/>
              </a:rPr>
              <a:t>As for choice of antivirals, the majority of guidelines</a:t>
            </a:r>
          </a:p>
          <a:p>
            <a:r>
              <a:rPr lang="en-US" sz="1400" i="1" dirty="0">
                <a:latin typeface="Trebuchet MS" panose="020B0603020202020204" pitchFamily="34" charset="0"/>
              </a:rPr>
              <a:t>recommend the nucleoside inhibitors </a:t>
            </a:r>
            <a:r>
              <a:rPr lang="en-US" sz="1400" i="1" dirty="0" err="1">
                <a:latin typeface="Trebuchet MS" panose="020B0603020202020204" pitchFamily="34" charset="0"/>
              </a:rPr>
              <a:t>tenofovir</a:t>
            </a:r>
            <a:r>
              <a:rPr lang="en-US" sz="1400" i="1" dirty="0">
                <a:latin typeface="Trebuchet MS" panose="020B0603020202020204" pitchFamily="34" charset="0"/>
              </a:rPr>
              <a:t> and </a:t>
            </a:r>
            <a:r>
              <a:rPr lang="en-US" sz="1400" i="1" dirty="0" err="1">
                <a:latin typeface="Trebuchet MS" panose="020B0603020202020204" pitchFamily="34" charset="0"/>
              </a:rPr>
              <a:t>entecavir</a:t>
            </a:r>
            <a:endParaRPr lang="en-US" sz="1400" i="1" dirty="0">
              <a:latin typeface="Trebuchet MS" panose="020B0603020202020204" pitchFamily="34" charset="0"/>
            </a:endParaRPr>
          </a:p>
          <a:p>
            <a:r>
              <a:rPr lang="en-US" sz="1400" i="1" dirty="0">
                <a:latin typeface="Trebuchet MS" panose="020B0603020202020204" pitchFamily="34" charset="0"/>
              </a:rPr>
              <a:t>(ETV) as first-line therapy for both PPX and treatment,</a:t>
            </a:r>
          </a:p>
          <a:p>
            <a:r>
              <a:rPr lang="en-US" sz="1400" i="1" dirty="0">
                <a:latin typeface="Trebuchet MS" panose="020B0603020202020204" pitchFamily="34" charset="0"/>
              </a:rPr>
              <a:t>citing several meta-analyses demonstrating higher efficacy</a:t>
            </a:r>
          </a:p>
          <a:p>
            <a:r>
              <a:rPr lang="en-US" sz="1400" i="1" dirty="0">
                <a:latin typeface="Trebuchet MS" panose="020B0603020202020204" pitchFamily="34" charset="0"/>
              </a:rPr>
              <a:t>and barriers to resistance compared with </a:t>
            </a:r>
            <a:r>
              <a:rPr lang="en-US" sz="1400" i="1" dirty="0" smtClean="0">
                <a:latin typeface="Trebuchet MS" panose="020B0603020202020204" pitchFamily="34" charset="0"/>
              </a:rPr>
              <a:t>lamivudine.</a:t>
            </a:r>
            <a:endParaRPr lang="en-US" sz="1400" i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85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566928"/>
            <a:ext cx="10671048" cy="822960"/>
          </a:xfrm>
        </p:spPr>
        <p:txBody>
          <a:bodyPr>
            <a:normAutofit/>
          </a:bodyPr>
          <a:lstStyle/>
          <a:p>
            <a:r>
              <a:rPr lang="de-CH" sz="4000" dirty="0" smtClean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Definition </a:t>
            </a:r>
            <a:r>
              <a:rPr lang="de-CH" sz="4000" dirty="0" err="1" smtClean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of</a:t>
            </a:r>
            <a:r>
              <a:rPr lang="de-CH" sz="4000" dirty="0" smtClean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HBV </a:t>
            </a:r>
            <a:r>
              <a:rPr lang="de-CH" sz="4000" dirty="0" err="1" smtClean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reactivation</a:t>
            </a:r>
            <a:endParaRPr lang="en-US" sz="4000" dirty="0">
              <a:solidFill>
                <a:schemeClr val="tx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86925" y="5881425"/>
            <a:ext cx="1382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>
                <a:latin typeface="Trebuchet MS" panose="020B0603020202020204" pitchFamily="34" charset="0"/>
              </a:rPr>
              <a:t>AASLD 2018</a:t>
            </a:r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1025" y="1809750"/>
            <a:ext cx="108489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rebuchet MS" panose="020B0603020202020204" pitchFamily="34" charset="0"/>
                <a:cs typeface="Arial" panose="020B0604020202020204" pitchFamily="34" charset="0"/>
              </a:rPr>
              <a:t>L</a:t>
            </a:r>
            <a:r>
              <a:rPr lang="en-US" sz="2400" dirty="0" smtClean="0">
                <a:latin typeface="Trebuchet MS" panose="020B0603020202020204" pitchFamily="34" charset="0"/>
                <a:cs typeface="Arial" panose="020B0604020202020204" pitchFamily="34" charset="0"/>
              </a:rPr>
              <a:t>oss </a:t>
            </a:r>
            <a:r>
              <a:rPr lang="en-US" sz="2400" dirty="0">
                <a:latin typeface="Trebuchet MS" panose="020B0603020202020204" pitchFamily="34" charset="0"/>
                <a:cs typeface="Arial" panose="020B0604020202020204" pitchFamily="34" charset="0"/>
              </a:rPr>
              <a:t>of HBV immune </a:t>
            </a:r>
            <a:r>
              <a:rPr lang="en-US" sz="2400" dirty="0" smtClean="0">
                <a:latin typeface="Trebuchet MS" panose="020B0603020202020204" pitchFamily="34" charset="0"/>
                <a:cs typeface="Arial" panose="020B0604020202020204" pitchFamily="34" charset="0"/>
              </a:rPr>
              <a:t>control </a:t>
            </a:r>
            <a:r>
              <a:rPr lang="en-US" sz="2400" dirty="0">
                <a:latin typeface="Trebuchet MS" panose="020B0603020202020204" pitchFamily="34" charset="0"/>
                <a:cs typeface="Arial" panose="020B0604020202020204" pitchFamily="34" charset="0"/>
              </a:rPr>
              <a:t>in </a:t>
            </a:r>
            <a:r>
              <a:rPr lang="en-US" sz="2400" b="1" dirty="0">
                <a:latin typeface="Trebuchet MS" panose="020B0603020202020204" pitchFamily="34" charset="0"/>
                <a:cs typeface="Arial" panose="020B0604020202020204" pitchFamily="34" charset="0"/>
              </a:rPr>
              <a:t>anti-</a:t>
            </a:r>
            <a:r>
              <a:rPr lang="en-US" sz="2400" b="1" dirty="0" err="1">
                <a:latin typeface="Trebuchet MS" panose="020B0603020202020204" pitchFamily="34" charset="0"/>
                <a:cs typeface="Arial" panose="020B0604020202020204" pitchFamily="34" charset="0"/>
              </a:rPr>
              <a:t>HBc</a:t>
            </a:r>
            <a:r>
              <a:rPr lang="en-US" sz="2400" b="1" dirty="0">
                <a:latin typeface="Trebuchet MS" panose="020B0603020202020204" pitchFamily="34" charset="0"/>
                <a:cs typeface="Arial" panose="020B0604020202020204" pitchFamily="34" charset="0"/>
              </a:rPr>
              <a:t>–positive</a:t>
            </a:r>
            <a:r>
              <a:rPr lang="en-US" sz="24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Trebuchet MS" panose="020B0603020202020204" pitchFamily="34" charset="0"/>
                <a:cs typeface="Arial" panose="020B0604020202020204" pitchFamily="34" charset="0"/>
              </a:rPr>
              <a:t>patients, </a:t>
            </a:r>
            <a:r>
              <a:rPr lang="en-US" sz="2400" b="1" dirty="0" err="1" smtClean="0">
                <a:latin typeface="Trebuchet MS" panose="020B0603020202020204" pitchFamily="34" charset="0"/>
                <a:cs typeface="Arial" panose="020B0604020202020204" pitchFamily="34" charset="0"/>
              </a:rPr>
              <a:t>HBsAg</a:t>
            </a:r>
            <a:r>
              <a:rPr lang="en-US" sz="2400" b="1" dirty="0" smtClean="0">
                <a:latin typeface="Trebuchet MS" panose="020B0603020202020204" pitchFamily="34" charset="0"/>
                <a:cs typeface="Arial" panose="020B0604020202020204" pitchFamily="34" charset="0"/>
              </a:rPr>
              <a:t>-positive or negative</a:t>
            </a:r>
            <a:r>
              <a:rPr lang="en-US" sz="2400" dirty="0">
                <a:latin typeface="Trebuchet MS" panose="020B0603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smtClean="0">
                <a:latin typeface="Trebuchet MS" panose="020B0603020202020204" pitchFamily="34" charset="0"/>
                <a:cs typeface="Arial" panose="020B0604020202020204" pitchFamily="34" charset="0"/>
              </a:rPr>
              <a:t>receiving immunosuppressive </a:t>
            </a:r>
            <a:r>
              <a:rPr lang="en-US" sz="2400" dirty="0">
                <a:latin typeface="Trebuchet MS" panose="020B0603020202020204" pitchFamily="34" charset="0"/>
                <a:cs typeface="Arial" panose="020B0604020202020204" pitchFamily="34" charset="0"/>
              </a:rPr>
              <a:t>therapy for a concomitant medical </a:t>
            </a:r>
            <a:r>
              <a:rPr lang="en-US" sz="2400" dirty="0" smtClean="0">
                <a:latin typeface="Trebuchet MS" panose="020B0603020202020204" pitchFamily="34" charset="0"/>
                <a:cs typeface="Arial" panose="020B0604020202020204" pitchFamily="34" charset="0"/>
              </a:rPr>
              <a:t>condition:</a:t>
            </a:r>
          </a:p>
          <a:p>
            <a:endParaRPr lang="en-US" sz="2400" dirty="0" smtClean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latin typeface="Trebuchet MS" panose="020B0603020202020204" pitchFamily="34" charset="0"/>
                <a:cs typeface="Arial" panose="020B0604020202020204" pitchFamily="34" charset="0"/>
              </a:rPr>
              <a:t>Rise </a:t>
            </a:r>
            <a:r>
              <a:rPr lang="en-US" sz="2400" dirty="0">
                <a:latin typeface="Trebuchet MS" panose="020B0603020202020204" pitchFamily="34" charset="0"/>
                <a:cs typeface="Arial" panose="020B0604020202020204" pitchFamily="34" charset="0"/>
              </a:rPr>
              <a:t>in HBV DNA compared to baseline (or an absolute level of </a:t>
            </a:r>
            <a:r>
              <a:rPr lang="en-US" sz="2400" dirty="0" smtClean="0">
                <a:latin typeface="Trebuchet MS" panose="020B0603020202020204" pitchFamily="34" charset="0"/>
                <a:cs typeface="Arial" panose="020B0604020202020204" pitchFamily="34" charset="0"/>
              </a:rPr>
              <a:t>HBV DNA </a:t>
            </a:r>
            <a:r>
              <a:rPr lang="en-US" sz="2400" dirty="0">
                <a:latin typeface="Trebuchet MS" panose="020B0603020202020204" pitchFamily="34" charset="0"/>
                <a:cs typeface="Arial" panose="020B0604020202020204" pitchFamily="34" charset="0"/>
              </a:rPr>
              <a:t>when a baseline is </a:t>
            </a:r>
            <a:r>
              <a:rPr lang="en-US" sz="2400" dirty="0" smtClean="0">
                <a:latin typeface="Trebuchet MS" panose="020B0603020202020204" pitchFamily="34" charset="0"/>
                <a:cs typeface="Arial" panose="020B0604020202020204" pitchFamily="34" charset="0"/>
              </a:rPr>
              <a:t>unavailable) </a:t>
            </a:r>
            <a:r>
              <a:rPr lang="en-US" sz="2400" i="1" dirty="0" smtClean="0">
                <a:latin typeface="Trebuchet MS" panose="020B0603020202020204" pitchFamily="34" charset="0"/>
                <a:cs typeface="Arial" panose="020B0604020202020204" pitchFamily="34" charset="0"/>
              </a:rPr>
              <a:t>(in </a:t>
            </a:r>
            <a:r>
              <a:rPr lang="en-US" sz="2400" i="1" dirty="0" err="1">
                <a:latin typeface="Trebuchet MS" panose="020B0603020202020204" pitchFamily="34" charset="0"/>
                <a:cs typeface="Arial" panose="020B0604020202020204" pitchFamily="34" charset="0"/>
              </a:rPr>
              <a:t>HBsAg</a:t>
            </a:r>
            <a:r>
              <a:rPr lang="en-US" sz="2400" i="1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smtClean="0">
                <a:latin typeface="Trebuchet MS" panose="020B0603020202020204" pitchFamily="34" charset="0"/>
                <a:cs typeface="Arial" panose="020B0604020202020204" pitchFamily="34" charset="0"/>
              </a:rPr>
              <a:t>positive patients)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latin typeface="Trebuchet MS" panose="020B0603020202020204" pitchFamily="34" charset="0"/>
                <a:cs typeface="Arial" panose="020B0604020202020204" pitchFamily="34" charset="0"/>
              </a:rPr>
              <a:t>R</a:t>
            </a:r>
            <a:r>
              <a:rPr lang="en-US" sz="2400" dirty="0" smtClean="0">
                <a:latin typeface="Trebuchet MS" panose="020B0603020202020204" pitchFamily="34" charset="0"/>
                <a:cs typeface="Arial" panose="020B0604020202020204" pitchFamily="34" charset="0"/>
              </a:rPr>
              <a:t>everse seroconversion (</a:t>
            </a:r>
            <a:r>
              <a:rPr lang="en-US" sz="2400" dirty="0" err="1" smtClean="0">
                <a:latin typeface="Trebuchet MS" panose="020B0603020202020204" pitchFamily="34" charset="0"/>
                <a:cs typeface="Arial" panose="020B0604020202020204" pitchFamily="34" charset="0"/>
              </a:rPr>
              <a:t>seroreversion</a:t>
            </a:r>
            <a:r>
              <a:rPr lang="en-US" sz="2400" dirty="0">
                <a:latin typeface="Trebuchet MS" panose="020B0603020202020204" pitchFamily="34" charset="0"/>
                <a:cs typeface="Arial" panose="020B0604020202020204" pitchFamily="34" charset="0"/>
              </a:rPr>
              <a:t>) from </a:t>
            </a:r>
            <a:r>
              <a:rPr lang="en-US" sz="2400" dirty="0" err="1">
                <a:latin typeface="Trebuchet MS" panose="020B0603020202020204" pitchFamily="34" charset="0"/>
                <a:cs typeface="Arial" panose="020B0604020202020204" pitchFamily="34" charset="0"/>
              </a:rPr>
              <a:t>HBsAg</a:t>
            </a:r>
            <a:r>
              <a:rPr lang="en-US" sz="2400" dirty="0">
                <a:latin typeface="Trebuchet MS" panose="020B0603020202020204" pitchFamily="34" charset="0"/>
                <a:cs typeface="Arial" panose="020B0604020202020204" pitchFamily="34" charset="0"/>
              </a:rPr>
              <a:t> negative to </a:t>
            </a:r>
            <a:r>
              <a:rPr lang="en-US" sz="2400" dirty="0" err="1">
                <a:latin typeface="Trebuchet MS" panose="020B0603020202020204" pitchFamily="34" charset="0"/>
                <a:cs typeface="Arial" panose="020B0604020202020204" pitchFamily="34" charset="0"/>
              </a:rPr>
              <a:t>HBsAg</a:t>
            </a:r>
            <a:r>
              <a:rPr lang="en-US" sz="2400" dirty="0">
                <a:latin typeface="Trebuchet MS" panose="020B0603020202020204" pitchFamily="34" charset="0"/>
                <a:cs typeface="Arial" panose="020B0604020202020204" pitchFamily="34" charset="0"/>
              </a:rPr>
              <a:t> positive </a:t>
            </a:r>
            <a:r>
              <a:rPr lang="en-US" sz="2400" i="1" dirty="0" smtClean="0">
                <a:latin typeface="Trebuchet MS" panose="020B0603020202020204" pitchFamily="34" charset="0"/>
                <a:cs typeface="Arial" panose="020B0604020202020204" pitchFamily="34" charset="0"/>
              </a:rPr>
              <a:t>(in </a:t>
            </a:r>
            <a:r>
              <a:rPr lang="en-US" sz="2400" i="1" dirty="0" err="1" smtClean="0">
                <a:latin typeface="Trebuchet MS" panose="020B0603020202020204" pitchFamily="34" charset="0"/>
                <a:cs typeface="Arial" panose="020B0604020202020204" pitchFamily="34" charset="0"/>
              </a:rPr>
              <a:t>HBsAg</a:t>
            </a:r>
            <a:r>
              <a:rPr lang="en-US" sz="2400" i="1" dirty="0" smtClean="0">
                <a:latin typeface="Trebuchet MS" panose="020B0603020202020204" pitchFamily="34" charset="0"/>
                <a:cs typeface="Arial" panose="020B0604020202020204" pitchFamily="34" charset="0"/>
              </a:rPr>
              <a:t>-negative patients)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187" y="5330743"/>
            <a:ext cx="1749773" cy="120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76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60" y="348015"/>
            <a:ext cx="11561613" cy="61766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63225" y="6310050"/>
            <a:ext cx="10518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err="1" smtClean="0">
                <a:latin typeface="Trebuchet MS" panose="020B0603020202020204" pitchFamily="34" charset="0"/>
              </a:rPr>
              <a:t>Myint</a:t>
            </a:r>
            <a:r>
              <a:rPr lang="de-CH" sz="1400" dirty="0" smtClean="0">
                <a:latin typeface="Trebuchet MS" panose="020B0603020202020204" pitchFamily="34" charset="0"/>
              </a:rPr>
              <a:t> 2020</a:t>
            </a:r>
            <a:endParaRPr lang="en-US" sz="14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50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566928"/>
            <a:ext cx="10671048" cy="822960"/>
          </a:xfrm>
        </p:spPr>
        <p:txBody>
          <a:bodyPr>
            <a:normAutofit/>
          </a:bodyPr>
          <a:lstStyle/>
          <a:p>
            <a:r>
              <a:rPr lang="de-CH" sz="4000" dirty="0" err="1" smtClean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Cost</a:t>
            </a:r>
            <a:r>
              <a:rPr lang="de-CH" sz="4000" dirty="0" smtClean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de-CH" sz="4000" dirty="0" err="1" smtClean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of</a:t>
            </a:r>
            <a:r>
              <a:rPr lang="de-CH" sz="4000" dirty="0" smtClean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de-CH" sz="4000" dirty="0" err="1" smtClean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both</a:t>
            </a:r>
            <a:r>
              <a:rPr lang="de-CH" sz="4000" dirty="0" smtClean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de-CH" sz="4000" dirty="0" err="1" smtClean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strategies</a:t>
            </a:r>
            <a:r>
              <a:rPr lang="de-CH" sz="4000" dirty="0" smtClean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solidFill>
                <a:schemeClr val="tx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3990634"/>
              </p:ext>
            </p:extLst>
          </p:nvPr>
        </p:nvGraphicFramePr>
        <p:xfrm>
          <a:off x="1352613" y="2001520"/>
          <a:ext cx="9483726" cy="384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1242">
                  <a:extLst>
                    <a:ext uri="{9D8B030D-6E8A-4147-A177-3AD203B41FA5}">
                      <a16:colId xmlns:a16="http://schemas.microsoft.com/office/drawing/2014/main" val="391658584"/>
                    </a:ext>
                  </a:extLst>
                </a:gridCol>
                <a:gridCol w="3791607">
                  <a:extLst>
                    <a:ext uri="{9D8B030D-6E8A-4147-A177-3AD203B41FA5}">
                      <a16:colId xmlns:a16="http://schemas.microsoft.com/office/drawing/2014/main" val="349546866"/>
                    </a:ext>
                  </a:extLst>
                </a:gridCol>
                <a:gridCol w="2530877">
                  <a:extLst>
                    <a:ext uri="{9D8B030D-6E8A-4147-A177-3AD203B41FA5}">
                      <a16:colId xmlns:a16="http://schemas.microsoft.com/office/drawing/2014/main" val="31212476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dirty="0" err="1" smtClean="0">
                          <a:latin typeface="Trebuchet MS" panose="020B0603020202020204" pitchFamily="34" charset="0"/>
                        </a:rPr>
                        <a:t>Strategy</a:t>
                      </a:r>
                      <a:endParaRPr lang="en-US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err="1" smtClean="0">
                          <a:latin typeface="Trebuchet MS" panose="020B0603020202020204" pitchFamily="34" charset="0"/>
                        </a:rPr>
                        <a:t>Cost</a:t>
                      </a:r>
                      <a:r>
                        <a:rPr lang="de-CH" dirty="0" smtClean="0">
                          <a:latin typeface="Trebuchet MS" panose="020B0603020202020204" pitchFamily="34" charset="0"/>
                        </a:rPr>
                        <a:t> (CHF)</a:t>
                      </a:r>
                      <a:endParaRPr lang="en-US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dirty="0" err="1" smtClean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Cost</a:t>
                      </a:r>
                      <a:r>
                        <a:rPr lang="de-CH" sz="1800" dirty="0" smtClean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 per </a:t>
                      </a:r>
                      <a:r>
                        <a:rPr lang="de-CH" sz="1800" dirty="0" err="1" smtClean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year</a:t>
                      </a:r>
                      <a:r>
                        <a:rPr lang="de-CH" sz="1800" dirty="0" smtClean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 (CHF)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269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err="1" smtClean="0">
                          <a:latin typeface="Trebuchet MS" panose="020B0603020202020204" pitchFamily="34" charset="0"/>
                        </a:rPr>
                        <a:t>Prophylaxis</a:t>
                      </a:r>
                      <a:r>
                        <a:rPr lang="de-CH" dirty="0" smtClean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de-CH" dirty="0" err="1" smtClean="0">
                          <a:latin typeface="Trebuchet MS" panose="020B0603020202020204" pitchFamily="34" charset="0"/>
                        </a:rPr>
                        <a:t>with</a:t>
                      </a:r>
                      <a:r>
                        <a:rPr lang="de-CH" dirty="0" smtClean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de-CH" dirty="0" err="1" smtClean="0">
                          <a:latin typeface="Trebuchet MS" panose="020B0603020202020204" pitchFamily="34" charset="0"/>
                        </a:rPr>
                        <a:t>drug</a:t>
                      </a:r>
                      <a:endParaRPr lang="en-US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err="1" smtClean="0">
                          <a:latin typeface="Trebuchet MS" panose="020B0603020202020204" pitchFamily="34" charset="0"/>
                        </a:rPr>
                        <a:t>Tenofovir</a:t>
                      </a:r>
                      <a:r>
                        <a:rPr lang="de-CH" dirty="0" smtClean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de-CH" dirty="0" err="1" smtClean="0">
                          <a:latin typeface="Trebuchet MS" panose="020B0603020202020204" pitchFamily="34" charset="0"/>
                        </a:rPr>
                        <a:t>disoproxil</a:t>
                      </a:r>
                      <a:r>
                        <a:rPr lang="de-CH" dirty="0" smtClean="0">
                          <a:latin typeface="Trebuchet MS" panose="020B0603020202020204" pitchFamily="34" charset="0"/>
                        </a:rPr>
                        <a:t>: 254/</a:t>
                      </a:r>
                      <a:r>
                        <a:rPr lang="de-CH" dirty="0" err="1" smtClean="0">
                          <a:latin typeface="Trebuchet MS" panose="020B0603020202020204" pitchFamily="34" charset="0"/>
                        </a:rPr>
                        <a:t>month</a:t>
                      </a:r>
                      <a:endParaRPr lang="de-CH" dirty="0" smtClean="0">
                        <a:latin typeface="Trebuchet MS" panose="020B0603020202020204" pitchFamily="34" charset="0"/>
                      </a:endParaRPr>
                    </a:p>
                    <a:p>
                      <a:r>
                        <a:rPr lang="en-US" dirty="0" err="1" smtClean="0">
                          <a:latin typeface="Trebuchet MS" panose="020B0603020202020204" pitchFamily="34" charset="0"/>
                        </a:rPr>
                        <a:t>Tenofovir</a:t>
                      </a:r>
                      <a:r>
                        <a:rPr lang="en-US" dirty="0" smtClean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Trebuchet MS" panose="020B0603020202020204" pitchFamily="34" charset="0"/>
                        </a:rPr>
                        <a:t>alafenamid</a:t>
                      </a:r>
                      <a:r>
                        <a:rPr lang="en-US" dirty="0" smtClean="0">
                          <a:latin typeface="Trebuchet MS" panose="020B0603020202020204" pitchFamily="34" charset="0"/>
                        </a:rPr>
                        <a:t>: 532/month</a:t>
                      </a:r>
                    </a:p>
                    <a:p>
                      <a:r>
                        <a:rPr lang="de-CH" dirty="0" err="1" smtClean="0">
                          <a:latin typeface="Trebuchet MS" panose="020B0603020202020204" pitchFamily="34" charset="0"/>
                        </a:rPr>
                        <a:t>Entecavir</a:t>
                      </a:r>
                      <a:r>
                        <a:rPr lang="de-CH" dirty="0" smtClean="0">
                          <a:latin typeface="Trebuchet MS" panose="020B0603020202020204" pitchFamily="34" charset="0"/>
                        </a:rPr>
                        <a:t>: 441/</a:t>
                      </a:r>
                      <a:r>
                        <a:rPr lang="de-CH" dirty="0" err="1" smtClean="0">
                          <a:latin typeface="Trebuchet MS" panose="020B0603020202020204" pitchFamily="34" charset="0"/>
                        </a:rPr>
                        <a:t>month</a:t>
                      </a:r>
                      <a:endParaRPr lang="de-CH" dirty="0" smtClean="0">
                        <a:latin typeface="Trebuchet MS" panose="020B0603020202020204" pitchFamily="34" charset="0"/>
                      </a:endParaRPr>
                    </a:p>
                    <a:p>
                      <a:r>
                        <a:rPr lang="de-CH" dirty="0" err="1" smtClean="0">
                          <a:latin typeface="Trebuchet MS" panose="020B0603020202020204" pitchFamily="34" charset="0"/>
                        </a:rPr>
                        <a:t>Lamivudin</a:t>
                      </a:r>
                      <a:r>
                        <a:rPr lang="de-CH" dirty="0" smtClean="0">
                          <a:latin typeface="Trebuchet MS" panose="020B0603020202020204" pitchFamily="34" charset="0"/>
                        </a:rPr>
                        <a:t>:</a:t>
                      </a:r>
                      <a:r>
                        <a:rPr lang="de-CH" baseline="0" dirty="0" smtClean="0">
                          <a:latin typeface="Trebuchet MS" panose="020B0603020202020204" pitchFamily="34" charset="0"/>
                        </a:rPr>
                        <a:t> 103/</a:t>
                      </a:r>
                      <a:r>
                        <a:rPr lang="de-CH" baseline="0" dirty="0" err="1" smtClean="0">
                          <a:latin typeface="Trebuchet MS" panose="020B0603020202020204" pitchFamily="34" charset="0"/>
                        </a:rPr>
                        <a:t>month</a:t>
                      </a:r>
                      <a:endParaRPr lang="de-CH" baseline="0" dirty="0" smtClean="0">
                        <a:latin typeface="Trebuchet MS" panose="020B0603020202020204" pitchFamily="34" charset="0"/>
                      </a:endParaRPr>
                    </a:p>
                    <a:p>
                      <a:r>
                        <a:rPr lang="de-CH" baseline="0" dirty="0" smtClean="0">
                          <a:latin typeface="Trebuchet MS" panose="020B0603020202020204" pitchFamily="34" charset="0"/>
                        </a:rPr>
                        <a:t>(+/- </a:t>
                      </a:r>
                      <a:r>
                        <a:rPr lang="de-CH" baseline="0" dirty="0" err="1" smtClean="0">
                          <a:latin typeface="Trebuchet MS" panose="020B0603020202020204" pitchFamily="34" charset="0"/>
                        </a:rPr>
                        <a:t>monitoring</a:t>
                      </a:r>
                      <a:r>
                        <a:rPr lang="de-CH" baseline="0" dirty="0" smtClean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de-CH" baseline="0" dirty="0" err="1" smtClean="0">
                          <a:latin typeface="Trebuchet MS" panose="020B0603020202020204" pitchFamily="34" charset="0"/>
                        </a:rPr>
                        <a:t>labs</a:t>
                      </a:r>
                      <a:r>
                        <a:rPr lang="de-CH" baseline="0" dirty="0" smtClean="0">
                          <a:latin typeface="Trebuchet MS" panose="020B0603020202020204" pitchFamily="34" charset="0"/>
                        </a:rPr>
                        <a:t>)</a:t>
                      </a:r>
                      <a:endParaRPr lang="en-US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>
                          <a:latin typeface="Trebuchet MS" panose="020B0603020202020204" pitchFamily="34" charset="0"/>
                        </a:rPr>
                        <a:t>3’000</a:t>
                      </a:r>
                    </a:p>
                    <a:p>
                      <a:r>
                        <a:rPr lang="de-CH" dirty="0" smtClean="0">
                          <a:latin typeface="Trebuchet MS" panose="020B0603020202020204" pitchFamily="34" charset="0"/>
                        </a:rPr>
                        <a:t>16’000</a:t>
                      </a:r>
                    </a:p>
                    <a:p>
                      <a:r>
                        <a:rPr lang="de-CH" dirty="0" smtClean="0">
                          <a:latin typeface="Trebuchet MS" panose="020B0603020202020204" pitchFamily="34" charset="0"/>
                        </a:rPr>
                        <a:t>5’300</a:t>
                      </a:r>
                    </a:p>
                    <a:p>
                      <a:r>
                        <a:rPr lang="de-CH" dirty="0" smtClean="0">
                          <a:latin typeface="Trebuchet MS" panose="020B0603020202020204" pitchFamily="34" charset="0"/>
                        </a:rPr>
                        <a:t>1’200</a:t>
                      </a:r>
                      <a:endParaRPr lang="en-US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7749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>
                          <a:latin typeface="Trebuchet MS" panose="020B0603020202020204" pitchFamily="34" charset="0"/>
                        </a:rPr>
                        <a:t>Monitoring q3m</a:t>
                      </a:r>
                    </a:p>
                    <a:p>
                      <a:r>
                        <a:rPr lang="de-CH" dirty="0" smtClean="0">
                          <a:latin typeface="Trebuchet MS" panose="020B0603020202020204" pitchFamily="34" charset="0"/>
                        </a:rPr>
                        <a:t>(ALT, HBV</a:t>
                      </a:r>
                      <a:r>
                        <a:rPr lang="de-CH" baseline="0" dirty="0" smtClean="0">
                          <a:latin typeface="Trebuchet MS" panose="020B0603020202020204" pitchFamily="34" charset="0"/>
                        </a:rPr>
                        <a:t> DNA, </a:t>
                      </a:r>
                      <a:r>
                        <a:rPr lang="de-CH" baseline="0" dirty="0" err="1" smtClean="0">
                          <a:latin typeface="Trebuchet MS" panose="020B0603020202020204" pitchFamily="34" charset="0"/>
                        </a:rPr>
                        <a:t>HBsAg</a:t>
                      </a:r>
                      <a:r>
                        <a:rPr lang="de-CH" baseline="0" dirty="0" smtClean="0">
                          <a:latin typeface="Trebuchet MS" panose="020B0603020202020204" pitchFamily="34" charset="0"/>
                        </a:rPr>
                        <a:t>) </a:t>
                      </a:r>
                      <a:r>
                        <a:rPr lang="de-CH" baseline="0" dirty="0" err="1" smtClean="0">
                          <a:latin typeface="Trebuchet MS" panose="020B0603020202020204" pitchFamily="34" charset="0"/>
                        </a:rPr>
                        <a:t>with</a:t>
                      </a:r>
                      <a:r>
                        <a:rPr lang="de-CH" baseline="0" dirty="0" smtClean="0">
                          <a:latin typeface="Trebuchet MS" panose="020B0603020202020204" pitchFamily="34" charset="0"/>
                        </a:rPr>
                        <a:t> on-</a:t>
                      </a:r>
                      <a:r>
                        <a:rPr lang="de-CH" baseline="0" dirty="0" err="1" smtClean="0">
                          <a:latin typeface="Trebuchet MS" panose="020B0603020202020204" pitchFamily="34" charset="0"/>
                        </a:rPr>
                        <a:t>demand</a:t>
                      </a:r>
                      <a:r>
                        <a:rPr lang="de-CH" baseline="0" dirty="0" smtClean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de-CH" baseline="0" dirty="0" err="1" smtClean="0">
                          <a:latin typeface="Trebuchet MS" panose="020B0603020202020204" pitchFamily="34" charset="0"/>
                        </a:rPr>
                        <a:t>treatment</a:t>
                      </a:r>
                      <a:endParaRPr lang="de-CH" dirty="0" smtClean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>
                          <a:latin typeface="Trebuchet MS" panose="020B0603020202020204" pitchFamily="34" charset="0"/>
                        </a:rPr>
                        <a:t>ALT: 2</a:t>
                      </a:r>
                      <a:r>
                        <a:rPr lang="de-CH" baseline="0" dirty="0" smtClean="0">
                          <a:latin typeface="Trebuchet MS" panose="020B0603020202020204" pitchFamily="34" charset="0"/>
                        </a:rPr>
                        <a:t> CHF</a:t>
                      </a:r>
                      <a:endParaRPr lang="de-CH" dirty="0" smtClean="0">
                        <a:latin typeface="Trebuchet MS" panose="020B0603020202020204" pitchFamily="34" charset="0"/>
                      </a:endParaRPr>
                    </a:p>
                    <a:p>
                      <a:r>
                        <a:rPr lang="de-CH" dirty="0" smtClean="0">
                          <a:latin typeface="Trebuchet MS" panose="020B0603020202020204" pitchFamily="34" charset="0"/>
                        </a:rPr>
                        <a:t>HBV</a:t>
                      </a:r>
                      <a:r>
                        <a:rPr lang="de-CH" baseline="0" dirty="0" smtClean="0">
                          <a:latin typeface="Trebuchet MS" panose="020B0603020202020204" pitchFamily="34" charset="0"/>
                        </a:rPr>
                        <a:t> DNA: 133 (53?) CHF</a:t>
                      </a:r>
                    </a:p>
                    <a:p>
                      <a:r>
                        <a:rPr lang="de-CH" baseline="0" dirty="0" err="1" smtClean="0">
                          <a:latin typeface="Trebuchet MS" panose="020B0603020202020204" pitchFamily="34" charset="0"/>
                        </a:rPr>
                        <a:t>HBsAg</a:t>
                      </a:r>
                      <a:r>
                        <a:rPr lang="de-CH" baseline="0" dirty="0" smtClean="0">
                          <a:latin typeface="Trebuchet MS" panose="020B0603020202020204" pitchFamily="34" charset="0"/>
                        </a:rPr>
                        <a:t>: 20 CHF</a:t>
                      </a:r>
                    </a:p>
                    <a:p>
                      <a:r>
                        <a:rPr lang="de-CH" i="1" baseline="0" dirty="0" err="1" smtClean="0">
                          <a:latin typeface="Trebuchet MS" panose="020B0603020202020204" pitchFamily="34" charset="0"/>
                        </a:rPr>
                        <a:t>Cost</a:t>
                      </a:r>
                      <a:r>
                        <a:rPr lang="de-CH" i="1" baseline="0" dirty="0" smtClean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de-CH" i="1" baseline="0" dirty="0" err="1" smtClean="0">
                          <a:latin typeface="Trebuchet MS" panose="020B0603020202020204" pitchFamily="34" charset="0"/>
                        </a:rPr>
                        <a:t>of</a:t>
                      </a:r>
                      <a:r>
                        <a:rPr lang="de-CH" i="1" baseline="0" dirty="0" smtClean="0">
                          <a:latin typeface="Trebuchet MS" panose="020B0603020202020204" pitchFamily="34" charset="0"/>
                        </a:rPr>
                        <a:t> a </a:t>
                      </a:r>
                      <a:r>
                        <a:rPr lang="de-CH" i="1" baseline="0" dirty="0" err="1" smtClean="0">
                          <a:latin typeface="Trebuchet MS" panose="020B0603020202020204" pitchFamily="34" charset="0"/>
                        </a:rPr>
                        <a:t>reactivation</a:t>
                      </a:r>
                      <a:r>
                        <a:rPr lang="de-CH" i="1" baseline="0" dirty="0" smtClean="0">
                          <a:latin typeface="Trebuchet MS" panose="020B0603020202020204" pitchFamily="34" charset="0"/>
                        </a:rPr>
                        <a:t>: 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i="1" baseline="0" dirty="0" smtClean="0">
                          <a:latin typeface="Trebuchet MS" panose="020B0603020202020204" pitchFamily="34" charset="0"/>
                        </a:rPr>
                        <a:t>Silent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i="1" baseline="0" dirty="0" smtClean="0">
                          <a:latin typeface="Trebuchet MS" panose="020B0603020202020204" pitchFamily="34" charset="0"/>
                        </a:rPr>
                        <a:t>Hepatitis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i="1" baseline="0" dirty="0" smtClean="0">
                          <a:latin typeface="Trebuchet MS" panose="020B0603020202020204" pitchFamily="34" charset="0"/>
                        </a:rPr>
                        <a:t>Fulminant </a:t>
                      </a:r>
                      <a:r>
                        <a:rPr lang="de-CH" i="1" baseline="0" dirty="0" err="1" smtClean="0">
                          <a:latin typeface="Trebuchet MS" panose="020B0603020202020204" pitchFamily="34" charset="0"/>
                        </a:rPr>
                        <a:t>hepatic</a:t>
                      </a:r>
                      <a:r>
                        <a:rPr lang="de-CH" i="1" baseline="0" dirty="0" smtClean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de-CH" i="1" baseline="0" dirty="0" err="1" smtClean="0">
                          <a:latin typeface="Trebuchet MS" panose="020B0603020202020204" pitchFamily="34" charset="0"/>
                        </a:rPr>
                        <a:t>failure</a:t>
                      </a:r>
                      <a:endParaRPr lang="en-US" i="1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>
                          <a:latin typeface="Trebuchet MS" panose="020B0603020202020204" pitchFamily="34" charset="0"/>
                        </a:rPr>
                        <a:t>620</a:t>
                      </a:r>
                      <a:endParaRPr lang="en-US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002854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974123" y="6031874"/>
            <a:ext cx="20154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>
                <a:latin typeface="Trebuchet MS" panose="020B0603020202020204" pitchFamily="34" charset="0"/>
              </a:rPr>
              <a:t>www.compendium.ch</a:t>
            </a:r>
          </a:p>
          <a:p>
            <a:r>
              <a:rPr lang="en-US" sz="1400" dirty="0">
                <a:latin typeface="Trebuchet MS" panose="020B0603020202020204" pitchFamily="34" charset="0"/>
              </a:rPr>
              <a:t>www.bag.admin.ch/al</a:t>
            </a:r>
          </a:p>
        </p:txBody>
      </p:sp>
    </p:spTree>
    <p:extLst>
      <p:ext uri="{BB962C8B-B14F-4D97-AF65-F5344CB8AC3E}">
        <p14:creationId xmlns:p14="http://schemas.microsoft.com/office/powerpoint/2010/main" val="137149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566928"/>
            <a:ext cx="10671048" cy="822960"/>
          </a:xfrm>
        </p:spPr>
        <p:txBody>
          <a:bodyPr>
            <a:normAutofit/>
          </a:bodyPr>
          <a:lstStyle/>
          <a:p>
            <a:r>
              <a:rPr lang="de-CH" sz="4000" dirty="0" smtClean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Pros </a:t>
            </a:r>
            <a:r>
              <a:rPr lang="de-CH" sz="4000" dirty="0" err="1" smtClean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and</a:t>
            </a:r>
            <a:r>
              <a:rPr lang="de-CH" sz="4000" dirty="0" smtClean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de-CH" sz="4000" dirty="0" err="1" smtClean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cons</a:t>
            </a:r>
            <a:endParaRPr lang="en-US" sz="4000" dirty="0">
              <a:solidFill>
                <a:schemeClr val="tx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851934"/>
              </p:ext>
            </p:extLst>
          </p:nvPr>
        </p:nvGraphicFramePr>
        <p:xfrm>
          <a:off x="1578592" y="2814427"/>
          <a:ext cx="8657362" cy="192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8200">
                  <a:extLst>
                    <a:ext uri="{9D8B030D-6E8A-4147-A177-3AD203B41FA5}">
                      <a16:colId xmlns:a16="http://schemas.microsoft.com/office/drawing/2014/main" val="391658584"/>
                    </a:ext>
                  </a:extLst>
                </a:gridCol>
                <a:gridCol w="2814222">
                  <a:extLst>
                    <a:ext uri="{9D8B030D-6E8A-4147-A177-3AD203B41FA5}">
                      <a16:colId xmlns:a16="http://schemas.microsoft.com/office/drawing/2014/main" val="349546866"/>
                    </a:ext>
                  </a:extLst>
                </a:gridCol>
                <a:gridCol w="3124940">
                  <a:extLst>
                    <a:ext uri="{9D8B030D-6E8A-4147-A177-3AD203B41FA5}">
                      <a16:colId xmlns:a16="http://schemas.microsoft.com/office/drawing/2014/main" val="31212476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dirty="0" err="1" smtClean="0">
                          <a:latin typeface="Trebuchet MS" panose="020B0603020202020204" pitchFamily="34" charset="0"/>
                        </a:rPr>
                        <a:t>Strategy</a:t>
                      </a:r>
                      <a:endParaRPr lang="en-US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>
                          <a:latin typeface="Trebuchet MS" panose="020B0603020202020204" pitchFamily="34" charset="0"/>
                        </a:rPr>
                        <a:t>Advantages</a:t>
                      </a:r>
                      <a:endParaRPr lang="en-US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dirty="0" err="1" smtClean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Disadvantanges</a:t>
                      </a:r>
                      <a:endParaRPr lang="de-CH" sz="1800" dirty="0" smtClean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269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err="1" smtClean="0">
                          <a:latin typeface="Trebuchet MS" panose="020B0603020202020204" pitchFamily="34" charset="0"/>
                        </a:rPr>
                        <a:t>Prophylaxis</a:t>
                      </a:r>
                      <a:r>
                        <a:rPr lang="de-CH" dirty="0" smtClean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de-CH" dirty="0" err="1" smtClean="0">
                          <a:latin typeface="Trebuchet MS" panose="020B0603020202020204" pitchFamily="34" charset="0"/>
                        </a:rPr>
                        <a:t>with</a:t>
                      </a:r>
                      <a:r>
                        <a:rPr lang="de-CH" dirty="0" smtClean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de-CH" dirty="0" err="1" smtClean="0">
                          <a:latin typeface="Trebuchet MS" panose="020B0603020202020204" pitchFamily="34" charset="0"/>
                        </a:rPr>
                        <a:t>drug</a:t>
                      </a:r>
                      <a:endParaRPr lang="en-US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err="1" smtClean="0">
                          <a:latin typeface="Trebuchet MS" panose="020B0603020202020204" pitchFamily="34" charset="0"/>
                        </a:rPr>
                        <a:t>Less</a:t>
                      </a:r>
                      <a:r>
                        <a:rPr lang="de-CH" dirty="0" smtClean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de-CH" dirty="0" err="1" smtClean="0">
                          <a:latin typeface="Trebuchet MS" panose="020B0603020202020204" pitchFamily="34" charset="0"/>
                        </a:rPr>
                        <a:t>frequent</a:t>
                      </a:r>
                      <a:r>
                        <a:rPr lang="de-CH" dirty="0" smtClean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de-CH" dirty="0" err="1" smtClean="0">
                          <a:latin typeface="Trebuchet MS" panose="020B0603020202020204" pitchFamily="34" charset="0"/>
                        </a:rPr>
                        <a:t>blood</a:t>
                      </a:r>
                      <a:r>
                        <a:rPr lang="de-CH" dirty="0" smtClean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de-CH" dirty="0" err="1" smtClean="0">
                          <a:latin typeface="Trebuchet MS" panose="020B0603020202020204" pitchFamily="34" charset="0"/>
                        </a:rPr>
                        <a:t>test</a:t>
                      </a:r>
                      <a:endParaRPr lang="de-CH" dirty="0" smtClean="0">
                        <a:latin typeface="Trebuchet MS" panose="020B0603020202020204" pitchFamily="34" charset="0"/>
                      </a:endParaRPr>
                    </a:p>
                    <a:p>
                      <a:r>
                        <a:rPr lang="de-CH" dirty="0" err="1" smtClean="0">
                          <a:latin typeface="Trebuchet MS" panose="020B0603020202020204" pitchFamily="34" charset="0"/>
                        </a:rPr>
                        <a:t>Peace</a:t>
                      </a:r>
                      <a:r>
                        <a:rPr lang="de-CH" baseline="0" dirty="0" smtClean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de-CH" baseline="0" dirty="0" err="1" smtClean="0">
                          <a:latin typeface="Trebuchet MS" panose="020B0603020202020204" pitchFamily="34" charset="0"/>
                        </a:rPr>
                        <a:t>of</a:t>
                      </a:r>
                      <a:r>
                        <a:rPr lang="de-CH" baseline="0" dirty="0" smtClean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de-CH" baseline="0" dirty="0" err="1" smtClean="0">
                          <a:latin typeface="Trebuchet MS" panose="020B0603020202020204" pitchFamily="34" charset="0"/>
                        </a:rPr>
                        <a:t>mind</a:t>
                      </a:r>
                      <a:endParaRPr lang="en-US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>
                          <a:latin typeface="Trebuchet MS" panose="020B0603020202020204" pitchFamily="34" charset="0"/>
                        </a:rPr>
                        <a:t>Take</a:t>
                      </a:r>
                      <a:r>
                        <a:rPr lang="de-CH" baseline="0" dirty="0" smtClean="0">
                          <a:latin typeface="Trebuchet MS" panose="020B0603020202020204" pitchFamily="34" charset="0"/>
                        </a:rPr>
                        <a:t> a </a:t>
                      </a:r>
                      <a:r>
                        <a:rPr lang="de-CH" baseline="0" dirty="0" err="1" smtClean="0">
                          <a:latin typeface="Trebuchet MS" panose="020B0603020202020204" pitchFamily="34" charset="0"/>
                        </a:rPr>
                        <a:t>pill</a:t>
                      </a:r>
                      <a:r>
                        <a:rPr lang="de-CH" baseline="0" dirty="0" smtClean="0">
                          <a:latin typeface="Trebuchet MS" panose="020B0603020202020204" pitchFamily="34" charset="0"/>
                        </a:rPr>
                        <a:t> a </a:t>
                      </a:r>
                      <a:r>
                        <a:rPr lang="de-CH" baseline="0" dirty="0" err="1" smtClean="0">
                          <a:latin typeface="Trebuchet MS" panose="020B0603020202020204" pitchFamily="34" charset="0"/>
                        </a:rPr>
                        <a:t>day</a:t>
                      </a:r>
                      <a:endParaRPr lang="de-CH" baseline="0" dirty="0" smtClean="0">
                        <a:latin typeface="Trebuchet MS" panose="020B0603020202020204" pitchFamily="34" charset="0"/>
                      </a:endParaRPr>
                    </a:p>
                    <a:p>
                      <a:r>
                        <a:rPr lang="de-CH" baseline="0" dirty="0" smtClean="0">
                          <a:latin typeface="Trebuchet MS" panose="020B0603020202020204" pitchFamily="34" charset="0"/>
                        </a:rPr>
                        <a:t>Potential </a:t>
                      </a:r>
                      <a:r>
                        <a:rPr lang="de-CH" baseline="0" dirty="0" err="1" smtClean="0">
                          <a:latin typeface="Trebuchet MS" panose="020B0603020202020204" pitchFamily="34" charset="0"/>
                        </a:rPr>
                        <a:t>side</a:t>
                      </a:r>
                      <a:r>
                        <a:rPr lang="de-CH" baseline="0" dirty="0" smtClean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de-CH" baseline="0" dirty="0" err="1" smtClean="0">
                          <a:latin typeface="Trebuchet MS" panose="020B0603020202020204" pitchFamily="34" charset="0"/>
                        </a:rPr>
                        <a:t>effects</a:t>
                      </a:r>
                      <a:r>
                        <a:rPr lang="de-CH" baseline="0" dirty="0" smtClean="0">
                          <a:latin typeface="Trebuchet MS" panose="020B0603020202020204" pitchFamily="34" charset="0"/>
                        </a:rPr>
                        <a:t> (</a:t>
                      </a:r>
                      <a:r>
                        <a:rPr lang="de-CH" baseline="0" dirty="0" err="1" smtClean="0">
                          <a:latin typeface="Trebuchet MS" panose="020B0603020202020204" pitchFamily="34" charset="0"/>
                        </a:rPr>
                        <a:t>requires</a:t>
                      </a:r>
                      <a:r>
                        <a:rPr lang="de-CH" baseline="0" dirty="0" smtClean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de-CH" baseline="0" dirty="0" err="1" smtClean="0">
                          <a:latin typeface="Trebuchet MS" panose="020B0603020202020204" pitchFamily="34" charset="0"/>
                        </a:rPr>
                        <a:t>monitoring</a:t>
                      </a:r>
                      <a:r>
                        <a:rPr lang="de-CH" baseline="0" dirty="0" smtClean="0">
                          <a:latin typeface="Trebuchet MS" panose="020B0603020202020204" pitchFamily="34" charset="0"/>
                        </a:rPr>
                        <a:t>)</a:t>
                      </a:r>
                      <a:endParaRPr lang="en-US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7749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>
                          <a:latin typeface="Trebuchet MS" panose="020B0603020202020204" pitchFamily="34" charset="0"/>
                        </a:rPr>
                        <a:t>Monitoring q3m</a:t>
                      </a:r>
                    </a:p>
                    <a:p>
                      <a:r>
                        <a:rPr lang="de-CH" dirty="0" smtClean="0">
                          <a:latin typeface="Trebuchet MS" panose="020B0603020202020204" pitchFamily="34" charset="0"/>
                        </a:rPr>
                        <a:t>(ALT, HBV</a:t>
                      </a:r>
                      <a:r>
                        <a:rPr lang="de-CH" baseline="0" dirty="0" smtClean="0">
                          <a:latin typeface="Trebuchet MS" panose="020B0603020202020204" pitchFamily="34" charset="0"/>
                        </a:rPr>
                        <a:t> DNA, </a:t>
                      </a:r>
                      <a:r>
                        <a:rPr lang="de-CH" baseline="0" dirty="0" err="1" smtClean="0">
                          <a:latin typeface="Trebuchet MS" panose="020B0603020202020204" pitchFamily="34" charset="0"/>
                        </a:rPr>
                        <a:t>HBsAg</a:t>
                      </a:r>
                      <a:r>
                        <a:rPr lang="de-CH" baseline="0" dirty="0" smtClean="0">
                          <a:latin typeface="Trebuchet MS" panose="020B0603020202020204" pitchFamily="34" charset="0"/>
                        </a:rPr>
                        <a:t>)</a:t>
                      </a:r>
                      <a:endParaRPr lang="de-CH" dirty="0" smtClean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dirty="0" err="1" smtClean="0">
                          <a:latin typeface="Trebuchet MS" panose="020B0603020202020204" pitchFamily="34" charset="0"/>
                        </a:rPr>
                        <a:t>No</a:t>
                      </a:r>
                      <a:r>
                        <a:rPr lang="de-CH" dirty="0" smtClean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de-CH" dirty="0" err="1" smtClean="0">
                          <a:latin typeface="Trebuchet MS" panose="020B0603020202020204" pitchFamily="34" charset="0"/>
                        </a:rPr>
                        <a:t>pill</a:t>
                      </a:r>
                      <a:endParaRPr lang="en-US" dirty="0" smtClean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dirty="0" smtClean="0">
                          <a:latin typeface="Trebuchet MS" panose="020B0603020202020204" pitchFamily="34" charset="0"/>
                        </a:rPr>
                        <a:t>Blood</a:t>
                      </a:r>
                      <a:r>
                        <a:rPr lang="de-CH" baseline="0" dirty="0" smtClean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de-CH" baseline="0" dirty="0" err="1" smtClean="0">
                          <a:latin typeface="Trebuchet MS" panose="020B0603020202020204" pitchFamily="34" charset="0"/>
                        </a:rPr>
                        <a:t>test</a:t>
                      </a:r>
                      <a:r>
                        <a:rPr lang="de-CH" baseline="0" dirty="0" smtClean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de-CH" baseline="0" dirty="0" err="1" smtClean="0">
                          <a:latin typeface="Trebuchet MS" panose="020B0603020202020204" pitchFamily="34" charset="0"/>
                        </a:rPr>
                        <a:t>every</a:t>
                      </a:r>
                      <a:r>
                        <a:rPr lang="de-CH" baseline="0" dirty="0" smtClean="0">
                          <a:latin typeface="Trebuchet MS" panose="020B0603020202020204" pitchFamily="34" charset="0"/>
                        </a:rPr>
                        <a:t> 3 </a:t>
                      </a:r>
                      <a:r>
                        <a:rPr lang="de-CH" baseline="0" dirty="0" err="1" smtClean="0">
                          <a:latin typeface="Trebuchet MS" panose="020B0603020202020204" pitchFamily="34" charset="0"/>
                        </a:rPr>
                        <a:t>month</a:t>
                      </a:r>
                      <a:endParaRPr lang="de-CH" baseline="0" dirty="0" smtClean="0">
                        <a:latin typeface="Trebuchet MS" panose="020B0603020202020204" pitchFamily="34" charset="0"/>
                      </a:endParaRPr>
                    </a:p>
                    <a:p>
                      <a:r>
                        <a:rPr lang="de-CH" dirty="0" err="1" smtClean="0">
                          <a:latin typeface="Trebuchet MS" panose="020B0603020202020204" pitchFamily="34" charset="0"/>
                        </a:rPr>
                        <a:t>Risk</a:t>
                      </a:r>
                      <a:r>
                        <a:rPr lang="de-CH" dirty="0" smtClean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de-CH" dirty="0" err="1" smtClean="0">
                          <a:latin typeface="Trebuchet MS" panose="020B0603020202020204" pitchFamily="34" charset="0"/>
                        </a:rPr>
                        <a:t>of</a:t>
                      </a:r>
                      <a:r>
                        <a:rPr lang="de-CH" baseline="0" dirty="0" smtClean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de-CH" baseline="0" dirty="0" err="1" smtClean="0">
                          <a:latin typeface="Trebuchet MS" panose="020B0603020202020204" pitchFamily="34" charset="0"/>
                        </a:rPr>
                        <a:t>reactivation</a:t>
                      </a:r>
                      <a:endParaRPr lang="en-US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00285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902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785"/>
          <a:stretch/>
        </p:blipFill>
        <p:spPr>
          <a:xfrm>
            <a:off x="2100488" y="693485"/>
            <a:ext cx="8572700" cy="21572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11"/>
          <a:stretch/>
        </p:blipFill>
        <p:spPr>
          <a:xfrm>
            <a:off x="2100487" y="2850759"/>
            <a:ext cx="8572701" cy="27903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538" y="5734044"/>
            <a:ext cx="2551650" cy="2264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00488" y="6053375"/>
            <a:ext cx="5516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err="1" smtClean="0">
                <a:latin typeface="Trebuchet MS" panose="020B0603020202020204" pitchFamily="34" charset="0"/>
              </a:rPr>
              <a:t>Tenofovir</a:t>
            </a:r>
            <a:r>
              <a:rPr lang="de-CH" sz="1400" dirty="0" smtClean="0">
                <a:latin typeface="Trebuchet MS" panose="020B0603020202020204" pitchFamily="34" charset="0"/>
              </a:rPr>
              <a:t> </a:t>
            </a:r>
            <a:r>
              <a:rPr lang="de-CH" sz="1400" dirty="0" err="1" smtClean="0">
                <a:latin typeface="Trebuchet MS" panose="020B0603020202020204" pitchFamily="34" charset="0"/>
              </a:rPr>
              <a:t>alafenamide</a:t>
            </a:r>
            <a:r>
              <a:rPr lang="de-CH" sz="1400" dirty="0" smtClean="0">
                <a:latin typeface="Trebuchet MS" panose="020B0603020202020204" pitchFamily="34" charset="0"/>
              </a:rPr>
              <a:t> (TAF): </a:t>
            </a:r>
            <a:r>
              <a:rPr lang="de-CH" sz="1400" dirty="0" err="1" smtClean="0">
                <a:latin typeface="Trebuchet MS" panose="020B0603020202020204" pitchFamily="34" charset="0"/>
              </a:rPr>
              <a:t>less</a:t>
            </a:r>
            <a:r>
              <a:rPr lang="de-CH" sz="1400" dirty="0" smtClean="0">
                <a:latin typeface="Trebuchet MS" panose="020B0603020202020204" pitchFamily="34" charset="0"/>
              </a:rPr>
              <a:t> </a:t>
            </a:r>
            <a:r>
              <a:rPr lang="de-CH" sz="1400" dirty="0" err="1" smtClean="0">
                <a:latin typeface="Trebuchet MS" panose="020B0603020202020204" pitchFamily="34" charset="0"/>
              </a:rPr>
              <a:t>bone</a:t>
            </a:r>
            <a:r>
              <a:rPr lang="de-CH" sz="1400" dirty="0" smtClean="0">
                <a:latin typeface="Trebuchet MS" panose="020B0603020202020204" pitchFamily="34" charset="0"/>
              </a:rPr>
              <a:t> </a:t>
            </a:r>
            <a:r>
              <a:rPr lang="de-CH" sz="1400" dirty="0" err="1" smtClean="0">
                <a:latin typeface="Trebuchet MS" panose="020B0603020202020204" pitchFamily="34" charset="0"/>
              </a:rPr>
              <a:t>and</a:t>
            </a:r>
            <a:r>
              <a:rPr lang="de-CH" sz="1400" dirty="0" smtClean="0">
                <a:latin typeface="Trebuchet MS" panose="020B0603020202020204" pitchFamily="34" charset="0"/>
              </a:rPr>
              <a:t> renal </a:t>
            </a:r>
            <a:r>
              <a:rPr lang="de-CH" sz="1400" dirty="0" err="1" smtClean="0">
                <a:latin typeface="Trebuchet MS" panose="020B0603020202020204" pitchFamily="34" charset="0"/>
              </a:rPr>
              <a:t>effects</a:t>
            </a:r>
            <a:r>
              <a:rPr lang="de-CH" sz="1400" dirty="0" smtClean="0">
                <a:latin typeface="Trebuchet MS" panose="020B0603020202020204" pitchFamily="34" charset="0"/>
              </a:rPr>
              <a:t> </a:t>
            </a:r>
            <a:r>
              <a:rPr lang="de-CH" sz="1400" dirty="0" err="1" smtClean="0">
                <a:latin typeface="Trebuchet MS" panose="020B0603020202020204" pitchFamily="34" charset="0"/>
              </a:rPr>
              <a:t>than</a:t>
            </a:r>
            <a:r>
              <a:rPr lang="de-CH" sz="1400" dirty="0" smtClean="0">
                <a:latin typeface="Trebuchet MS" panose="020B0603020202020204" pitchFamily="34" charset="0"/>
              </a:rPr>
              <a:t> TDF</a:t>
            </a:r>
            <a:endParaRPr lang="en-US" sz="14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62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566928"/>
            <a:ext cx="10671048" cy="822960"/>
          </a:xfrm>
        </p:spPr>
        <p:txBody>
          <a:bodyPr>
            <a:normAutofit/>
          </a:bodyPr>
          <a:lstStyle/>
          <a:p>
            <a:r>
              <a:rPr lang="de-CH" sz="4000" dirty="0" smtClean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Summary</a:t>
            </a:r>
            <a:endParaRPr lang="en-US" sz="4000" dirty="0">
              <a:solidFill>
                <a:schemeClr val="tx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1025" y="1809750"/>
            <a:ext cx="1084897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400" dirty="0" smtClean="0">
                <a:latin typeface="Trebuchet MS" panose="020B0603020202020204" pitchFamily="34" charset="0"/>
                <a:cs typeface="Arial" panose="020B0604020202020204" pitchFamily="34" charset="0"/>
              </a:rPr>
              <a:t>GIVE </a:t>
            </a:r>
            <a:r>
              <a:rPr lang="de-CH" sz="2400" dirty="0" err="1" smtClean="0">
                <a:latin typeface="Trebuchet MS" panose="020B0603020202020204" pitchFamily="34" charset="0"/>
                <a:cs typeface="Arial" panose="020B0604020202020204" pitchFamily="34" charset="0"/>
              </a:rPr>
              <a:t>prophylaxis</a:t>
            </a:r>
            <a:r>
              <a:rPr lang="de-CH" sz="24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de-CH" sz="2400" dirty="0" err="1" smtClean="0">
                <a:latin typeface="Trebuchet MS" panose="020B0603020202020204" pitchFamily="34" charset="0"/>
                <a:cs typeface="Arial" panose="020B0604020202020204" pitchFamily="34" charset="0"/>
              </a:rPr>
              <a:t>to</a:t>
            </a:r>
            <a:r>
              <a:rPr lang="de-CH" sz="2400" dirty="0" smtClean="0">
                <a:latin typeface="Trebuchet MS" panose="020B0603020202020204" pitchFamily="34" charset="0"/>
                <a:cs typeface="Arial" panose="020B0604020202020204" pitchFamily="34" charset="0"/>
              </a:rPr>
              <a:t> high </a:t>
            </a:r>
            <a:r>
              <a:rPr lang="de-CH" sz="2400" dirty="0" err="1" smtClean="0">
                <a:latin typeface="Trebuchet MS" panose="020B0603020202020204" pitchFamily="34" charset="0"/>
                <a:cs typeface="Arial" panose="020B0604020202020204" pitchFamily="34" charset="0"/>
              </a:rPr>
              <a:t>risk</a:t>
            </a:r>
            <a:r>
              <a:rPr lang="de-CH" sz="2400" dirty="0" smtClean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de-CH" sz="2400" dirty="0" err="1" smtClean="0">
                <a:latin typeface="Trebuchet MS" panose="020B0603020202020204" pitchFamily="34" charset="0"/>
                <a:cs typeface="Arial" panose="020B0604020202020204" pitchFamily="34" charset="0"/>
              </a:rPr>
              <a:t>patients</a:t>
            </a:r>
            <a:r>
              <a:rPr lang="de-CH" sz="2400" dirty="0" smtClean="0">
                <a:latin typeface="Trebuchet MS" panose="020B0603020202020204" pitchFamily="34" charset="0"/>
                <a:cs typeface="Arial" panose="020B0604020202020204" pitchFamily="34" charset="0"/>
              </a:rPr>
              <a:t> (all </a:t>
            </a:r>
            <a:r>
              <a:rPr lang="de-CH" sz="2400" dirty="0" err="1" smtClean="0">
                <a:latin typeface="Trebuchet MS" panose="020B0603020202020204" pitchFamily="34" charset="0"/>
                <a:cs typeface="Arial" panose="020B0604020202020204" pitchFamily="34" charset="0"/>
              </a:rPr>
              <a:t>sAg</a:t>
            </a:r>
            <a:r>
              <a:rPr lang="de-CH" sz="2400" dirty="0" smtClean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de-CH" sz="2400" dirty="0" err="1" smtClean="0">
                <a:latin typeface="Trebuchet MS" panose="020B0603020202020204" pitchFamily="34" charset="0"/>
                <a:cs typeface="Arial" panose="020B0604020202020204" pitchFamily="34" charset="0"/>
              </a:rPr>
              <a:t>pos</a:t>
            </a:r>
            <a:r>
              <a:rPr lang="de-CH" sz="2400" dirty="0" smtClean="0">
                <a:latin typeface="Trebuchet MS" panose="020B0603020202020204" pitchFamily="34" charset="0"/>
                <a:cs typeface="Arial" panose="020B0604020202020204" pitchFamily="34" charset="0"/>
              </a:rPr>
              <a:t> + </a:t>
            </a:r>
            <a:r>
              <a:rPr lang="de-CH" sz="2400" dirty="0" err="1" smtClean="0">
                <a:latin typeface="Trebuchet MS" panose="020B0603020202020204" pitchFamily="34" charset="0"/>
                <a:cs typeface="Arial" panose="020B0604020202020204" pitchFamily="34" charset="0"/>
              </a:rPr>
              <a:t>sAg</a:t>
            </a:r>
            <a:r>
              <a:rPr lang="de-CH" sz="2400" dirty="0" smtClean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de-CH" sz="2400" dirty="0" err="1" smtClean="0">
                <a:latin typeface="Trebuchet MS" panose="020B0603020202020204" pitchFamily="34" charset="0"/>
                <a:cs typeface="Arial" panose="020B0604020202020204" pitchFamily="34" charset="0"/>
              </a:rPr>
              <a:t>neg</a:t>
            </a:r>
            <a:r>
              <a:rPr lang="de-CH" sz="2400" dirty="0" smtClean="0">
                <a:latin typeface="Trebuchet MS" panose="020B0603020202020204" pitchFamily="34" charset="0"/>
                <a:cs typeface="Arial" panose="020B0604020202020204" pitchFamily="34" charset="0"/>
              </a:rPr>
              <a:t> on CD20/SCT)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400" dirty="0" smtClean="0">
                <a:latin typeface="Trebuchet MS" panose="020B0603020202020204" pitchFamily="34" charset="0"/>
                <a:cs typeface="Arial" panose="020B0604020202020204" pitchFamily="34" charset="0"/>
              </a:rPr>
              <a:t>DO NOT GIVE </a:t>
            </a:r>
            <a:r>
              <a:rPr lang="de-CH" sz="2400" dirty="0" err="1" smtClean="0">
                <a:latin typeface="Trebuchet MS" panose="020B0603020202020204" pitchFamily="34" charset="0"/>
                <a:cs typeface="Arial" panose="020B0604020202020204" pitchFamily="34" charset="0"/>
              </a:rPr>
              <a:t>prophylaxis</a:t>
            </a:r>
            <a:r>
              <a:rPr lang="de-CH" sz="2400" dirty="0" smtClean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de-CH" sz="2400" dirty="0" err="1" smtClean="0">
                <a:latin typeface="Trebuchet MS" panose="020B0603020202020204" pitchFamily="34" charset="0"/>
                <a:cs typeface="Arial" panose="020B0604020202020204" pitchFamily="34" charset="0"/>
              </a:rPr>
              <a:t>to</a:t>
            </a:r>
            <a:r>
              <a:rPr lang="de-CH" sz="2400" dirty="0" smtClean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de-CH" sz="2400" dirty="0" err="1" smtClean="0">
                <a:latin typeface="Trebuchet MS" panose="020B0603020202020204" pitchFamily="34" charset="0"/>
                <a:cs typeface="Arial" panose="020B0604020202020204" pitchFamily="34" charset="0"/>
              </a:rPr>
              <a:t>low</a:t>
            </a:r>
            <a:r>
              <a:rPr lang="de-CH" sz="2400" dirty="0" smtClean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de-CH" sz="2400" dirty="0" err="1" smtClean="0">
                <a:latin typeface="Trebuchet MS" panose="020B0603020202020204" pitchFamily="34" charset="0"/>
                <a:cs typeface="Arial" panose="020B0604020202020204" pitchFamily="34" charset="0"/>
              </a:rPr>
              <a:t>risk</a:t>
            </a:r>
            <a:r>
              <a:rPr lang="de-CH" sz="2400" dirty="0" smtClean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de-CH" sz="2400" dirty="0" err="1" smtClean="0">
                <a:latin typeface="Trebuchet MS" panose="020B0603020202020204" pitchFamily="34" charset="0"/>
                <a:cs typeface="Arial" panose="020B0604020202020204" pitchFamily="34" charset="0"/>
              </a:rPr>
              <a:t>patients</a:t>
            </a:r>
            <a:endParaRPr lang="de-CH" sz="2400" dirty="0" smtClean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CH" sz="2400" dirty="0" smtClean="0">
                <a:latin typeface="Trebuchet MS" panose="020B0603020202020204" pitchFamily="34" charset="0"/>
                <a:cs typeface="Arial" panose="020B0604020202020204" pitchFamily="34" charset="0"/>
              </a:rPr>
              <a:t>MONITORING </a:t>
            </a:r>
            <a:r>
              <a:rPr lang="de-CH" sz="2400" u="sng" dirty="0" smtClean="0">
                <a:latin typeface="Trebuchet MS" panose="020B0603020202020204" pitchFamily="34" charset="0"/>
                <a:cs typeface="Arial" panose="020B0604020202020204" pitchFamily="34" charset="0"/>
              </a:rPr>
              <a:t>ALT</a:t>
            </a:r>
            <a:r>
              <a:rPr lang="de-CH" sz="2400" u="sng" dirty="0">
                <a:latin typeface="Trebuchet MS" panose="020B0603020202020204" pitchFamily="34" charset="0"/>
                <a:cs typeface="Arial" panose="020B0604020202020204" pitchFamily="34" charset="0"/>
              </a:rPr>
              <a:t>, HBV DNA, </a:t>
            </a:r>
            <a:r>
              <a:rPr lang="de-CH" sz="2400" u="sng" dirty="0" err="1" smtClean="0">
                <a:latin typeface="Trebuchet MS" panose="020B0603020202020204" pitchFamily="34" charset="0"/>
                <a:cs typeface="Arial" panose="020B0604020202020204" pitchFamily="34" charset="0"/>
              </a:rPr>
              <a:t>HBsAg</a:t>
            </a:r>
            <a:r>
              <a:rPr lang="de-CH" sz="2400" dirty="0" smtClean="0">
                <a:latin typeface="Trebuchet MS" panose="020B0603020202020204" pitchFamily="34" charset="0"/>
                <a:cs typeface="Arial" panose="020B0604020202020204" pitchFamily="34" charset="0"/>
              </a:rPr>
              <a:t> q3m + On-</a:t>
            </a:r>
            <a:r>
              <a:rPr lang="de-CH" sz="2400" dirty="0" err="1" smtClean="0">
                <a:latin typeface="Trebuchet MS" panose="020B0603020202020204" pitchFamily="34" charset="0"/>
                <a:cs typeface="Arial" panose="020B0604020202020204" pitchFamily="34" charset="0"/>
              </a:rPr>
              <a:t>demand</a:t>
            </a:r>
            <a:r>
              <a:rPr lang="de-CH" sz="2400" dirty="0" smtClean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de-CH" sz="2400" dirty="0" err="1" smtClean="0">
                <a:latin typeface="Trebuchet MS" panose="020B0603020202020204" pitchFamily="34" charset="0"/>
                <a:cs typeface="Arial" panose="020B0604020202020204" pitchFamily="34" charset="0"/>
              </a:rPr>
              <a:t>treatment</a:t>
            </a:r>
            <a:endParaRPr lang="de-CH" sz="2400" dirty="0" smtClean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400" dirty="0" smtClean="0">
                <a:latin typeface="Trebuchet MS" panose="020B0603020202020204" pitchFamily="34" charset="0"/>
                <a:cs typeface="Arial" panose="020B0604020202020204" pitchFamily="34" charset="0"/>
              </a:rPr>
              <a:t>?Intermediate </a:t>
            </a:r>
            <a:r>
              <a:rPr lang="de-CH" sz="2400" dirty="0" err="1">
                <a:latin typeface="Trebuchet MS" panose="020B0603020202020204" pitchFamily="34" charset="0"/>
                <a:cs typeface="Arial" panose="020B0604020202020204" pitchFamily="34" charset="0"/>
              </a:rPr>
              <a:t>risk</a:t>
            </a:r>
            <a:r>
              <a:rPr lang="de-CH" sz="2400" dirty="0">
                <a:latin typeface="Trebuchet MS" panose="020B0603020202020204" pitchFamily="34" charset="0"/>
                <a:cs typeface="Arial" panose="020B0604020202020204" pitchFamily="34" charset="0"/>
              </a:rPr>
              <a:t>: </a:t>
            </a:r>
            <a:r>
              <a:rPr lang="de-CH" sz="2400" dirty="0" smtClean="0">
                <a:latin typeface="Trebuchet MS" panose="020B0603020202020204" pitchFamily="34" charset="0"/>
                <a:cs typeface="Arial" panose="020B0604020202020204" pitchFamily="34" charset="0"/>
              </a:rPr>
              <a:t>Monitor vs</a:t>
            </a:r>
            <a:r>
              <a:rPr lang="de-CH" sz="2400" dirty="0">
                <a:latin typeface="Trebuchet MS" panose="020B0603020202020204" pitchFamily="34" charset="0"/>
                <a:cs typeface="Arial" panose="020B0604020202020204" pitchFamily="34" charset="0"/>
              </a:rPr>
              <a:t>. </a:t>
            </a:r>
            <a:r>
              <a:rPr lang="de-CH" sz="2400" dirty="0" err="1">
                <a:latin typeface="Trebuchet MS" panose="020B0603020202020204" pitchFamily="34" charset="0"/>
                <a:cs typeface="Arial" panose="020B0604020202020204" pitchFamily="34" charset="0"/>
              </a:rPr>
              <a:t>Prophylaxis</a:t>
            </a:r>
            <a:endParaRPr lang="de-CH" sz="2400" dirty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endParaRPr lang="de-CH" sz="2400" u="sng" dirty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400" dirty="0" err="1" smtClean="0">
                <a:latin typeface="Trebuchet MS" panose="020B0603020202020204" pitchFamily="34" charset="0"/>
                <a:cs typeface="Arial" panose="020B0604020202020204" pitchFamily="34" charset="0"/>
              </a:rPr>
              <a:t>Until</a:t>
            </a:r>
            <a:r>
              <a:rPr lang="de-CH" sz="2400" dirty="0" smtClean="0">
                <a:latin typeface="Trebuchet MS" panose="020B0603020202020204" pitchFamily="34" charset="0"/>
                <a:cs typeface="Arial" panose="020B0604020202020204" pitchFamily="34" charset="0"/>
              </a:rPr>
              <a:t> 6-12 </a:t>
            </a:r>
            <a:r>
              <a:rPr lang="de-CH" sz="2400" dirty="0" err="1" smtClean="0">
                <a:latin typeface="Trebuchet MS" panose="020B0603020202020204" pitchFamily="34" charset="0"/>
                <a:cs typeface="Arial" panose="020B0604020202020204" pitchFamily="34" charset="0"/>
              </a:rPr>
              <a:t>months</a:t>
            </a:r>
            <a:r>
              <a:rPr lang="de-CH" sz="2400" dirty="0" smtClean="0">
                <a:latin typeface="Trebuchet MS" panose="020B0603020202020204" pitchFamily="34" charset="0"/>
                <a:cs typeface="Arial" panose="020B0604020202020204" pitchFamily="34" charset="0"/>
              </a:rPr>
              <a:t> after end </a:t>
            </a:r>
            <a:r>
              <a:rPr lang="de-CH" sz="2400" dirty="0" err="1" smtClean="0">
                <a:latin typeface="Trebuchet MS" panose="020B0603020202020204" pitchFamily="34" charset="0"/>
                <a:cs typeface="Arial" panose="020B0604020202020204" pitchFamily="34" charset="0"/>
              </a:rPr>
              <a:t>of</a:t>
            </a:r>
            <a:r>
              <a:rPr lang="de-CH" sz="2400" dirty="0" smtClean="0">
                <a:latin typeface="Trebuchet MS" panose="020B0603020202020204" pitchFamily="34" charset="0"/>
                <a:cs typeface="Arial" panose="020B0604020202020204" pitchFamily="34" charset="0"/>
              </a:rPr>
              <a:t> IS (12-18 </a:t>
            </a:r>
            <a:r>
              <a:rPr lang="de-CH" sz="2400" dirty="0" err="1" smtClean="0">
                <a:latin typeface="Trebuchet MS" panose="020B0603020202020204" pitchFamily="34" charset="0"/>
                <a:cs typeface="Arial" panose="020B0604020202020204" pitchFamily="34" charset="0"/>
              </a:rPr>
              <a:t>months</a:t>
            </a:r>
            <a:r>
              <a:rPr lang="de-CH" sz="2400" dirty="0" smtClean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de-CH" sz="2400" dirty="0" err="1" smtClean="0">
                <a:latin typeface="Trebuchet MS" panose="020B0603020202020204" pitchFamily="34" charset="0"/>
                <a:cs typeface="Arial" panose="020B0604020202020204" pitchFamily="34" charset="0"/>
              </a:rPr>
              <a:t>if</a:t>
            </a:r>
            <a:r>
              <a:rPr lang="de-CH" sz="2400" dirty="0" smtClean="0">
                <a:latin typeface="Trebuchet MS" panose="020B0603020202020204" pitchFamily="34" charset="0"/>
                <a:cs typeface="Arial" panose="020B0604020202020204" pitchFamily="34" charset="0"/>
              </a:rPr>
              <a:t> CD20)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sz="2400" dirty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400" dirty="0" smtClean="0">
                <a:latin typeface="Trebuchet MS" panose="020B0603020202020204" pitchFamily="34" charset="0"/>
                <a:cs typeface="Arial" panose="020B0604020202020204" pitchFamily="34" charset="0"/>
              </a:rPr>
              <a:t>Drugs </a:t>
            </a:r>
            <a:r>
              <a:rPr lang="de-CH" sz="2400" dirty="0" err="1" smtClean="0">
                <a:latin typeface="Trebuchet MS" panose="020B0603020202020204" pitchFamily="34" charset="0"/>
                <a:cs typeface="Arial" panose="020B0604020202020204" pitchFamily="34" charset="0"/>
              </a:rPr>
              <a:t>with</a:t>
            </a:r>
            <a:r>
              <a:rPr lang="de-CH" sz="2400" dirty="0" smtClean="0">
                <a:latin typeface="Trebuchet MS" panose="020B0603020202020204" pitchFamily="34" charset="0"/>
                <a:cs typeface="Arial" panose="020B0604020202020204" pitchFamily="34" charset="0"/>
              </a:rPr>
              <a:t> a high </a:t>
            </a:r>
            <a:r>
              <a:rPr lang="de-CH" sz="2400" dirty="0" err="1" smtClean="0">
                <a:latin typeface="Trebuchet MS" panose="020B0603020202020204" pitchFamily="34" charset="0"/>
                <a:cs typeface="Arial" panose="020B0604020202020204" pitchFamily="34" charset="0"/>
              </a:rPr>
              <a:t>resistance</a:t>
            </a:r>
            <a:r>
              <a:rPr lang="de-CH" sz="2400" dirty="0" smtClean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de-CH" sz="2400" dirty="0" err="1" smtClean="0">
                <a:latin typeface="Trebuchet MS" panose="020B0603020202020204" pitchFamily="34" charset="0"/>
                <a:cs typeface="Arial" panose="020B0604020202020204" pitchFamily="34" charset="0"/>
              </a:rPr>
              <a:t>barrier</a:t>
            </a:r>
            <a:r>
              <a:rPr lang="de-CH" sz="2400" dirty="0" smtClean="0">
                <a:latin typeface="Trebuchet MS" panose="020B0603020202020204" pitchFamily="34" charset="0"/>
                <a:cs typeface="Arial" panose="020B0604020202020204" pitchFamily="34" charset="0"/>
              </a:rPr>
              <a:t> (</a:t>
            </a:r>
            <a:r>
              <a:rPr lang="de-CH" sz="2400" dirty="0" err="1" smtClean="0">
                <a:latin typeface="Trebuchet MS" panose="020B0603020202020204" pitchFamily="34" charset="0"/>
                <a:cs typeface="Arial" panose="020B0604020202020204" pitchFamily="34" charset="0"/>
              </a:rPr>
              <a:t>Entecavir</a:t>
            </a:r>
            <a:r>
              <a:rPr lang="de-CH" sz="2400" dirty="0" smtClean="0">
                <a:latin typeface="Trebuchet MS" panose="020B0603020202020204" pitchFamily="34" charset="0"/>
                <a:cs typeface="Arial" panose="020B0604020202020204" pitchFamily="34" charset="0"/>
              </a:rPr>
              <a:t>, TDF, TAF)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sz="2400" dirty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400" dirty="0" smtClean="0">
                <a:latin typeface="Trebuchet MS" panose="020B0603020202020204" pitchFamily="34" charset="0"/>
                <a:cs typeface="Arial" panose="020B0604020202020204" pitchFamily="34" charset="0"/>
              </a:rPr>
              <a:t>Post-OLT: NA +/- HBIG </a:t>
            </a:r>
            <a:r>
              <a:rPr lang="de-CH" sz="2400" dirty="0" err="1" smtClean="0">
                <a:latin typeface="Trebuchet MS" panose="020B0603020202020204" pitchFamily="34" charset="0"/>
                <a:cs typeface="Arial" panose="020B0604020202020204" pitchFamily="34" charset="0"/>
              </a:rPr>
              <a:t>depending</a:t>
            </a:r>
            <a:r>
              <a:rPr lang="de-CH" sz="2400" dirty="0" smtClean="0">
                <a:latin typeface="Trebuchet MS" panose="020B0603020202020204" pitchFamily="34" charset="0"/>
                <a:cs typeface="Arial" panose="020B0604020202020204" pitchFamily="34" charset="0"/>
              </a:rPr>
              <a:t> on </a:t>
            </a:r>
            <a:r>
              <a:rPr lang="de-CH" sz="2400" dirty="0" err="1" smtClean="0">
                <a:latin typeface="Trebuchet MS" panose="020B0603020202020204" pitchFamily="34" charset="0"/>
                <a:cs typeface="Arial" panose="020B0604020202020204" pitchFamily="34" charset="0"/>
              </a:rPr>
              <a:t>risk</a:t>
            </a:r>
            <a:endParaRPr lang="de-CH" sz="2400" dirty="0" smtClean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sz="2400" dirty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sz="2400" dirty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i="1" dirty="0" smtClean="0"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54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566928"/>
            <a:ext cx="10671048" cy="822960"/>
          </a:xfrm>
        </p:spPr>
        <p:txBody>
          <a:bodyPr>
            <a:normAutofit/>
          </a:bodyPr>
          <a:lstStyle/>
          <a:p>
            <a:r>
              <a:rPr lang="de-CH" sz="4000" dirty="0" err="1" smtClean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Possible</a:t>
            </a:r>
            <a:r>
              <a:rPr lang="de-CH" sz="4000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de-CH" sz="4000" dirty="0" err="1" smtClean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clinical</a:t>
            </a:r>
            <a:r>
              <a:rPr lang="de-CH" sz="4000" dirty="0" smtClean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de-CH" sz="4000" dirty="0" err="1" smtClean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manifestations</a:t>
            </a:r>
            <a:endParaRPr lang="en-US" sz="4000" dirty="0">
              <a:solidFill>
                <a:schemeClr val="tx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86925" y="5881425"/>
            <a:ext cx="1301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err="1" smtClean="0">
                <a:latin typeface="Trebuchet MS" panose="020B0603020202020204" pitchFamily="34" charset="0"/>
              </a:rPr>
              <a:t>Myint</a:t>
            </a:r>
            <a:r>
              <a:rPr lang="de-CH" dirty="0" smtClean="0">
                <a:latin typeface="Trebuchet MS" panose="020B0603020202020204" pitchFamily="34" charset="0"/>
              </a:rPr>
              <a:t> 2020</a:t>
            </a:r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1025" y="1809750"/>
            <a:ext cx="108489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latin typeface="Trebuchet MS" panose="020B0603020202020204" pitchFamily="34" charset="0"/>
                <a:cs typeface="Arial" panose="020B0604020202020204" pitchFamily="34" charset="0"/>
              </a:rPr>
              <a:t>Silent</a:t>
            </a:r>
            <a:r>
              <a:rPr lang="en-US" sz="2400" dirty="0" smtClean="0">
                <a:latin typeface="Trebuchet MS" panose="020B0603020202020204" pitchFamily="34" charset="0"/>
                <a:cs typeface="Arial" panose="020B0604020202020204" pitchFamily="34" charset="0"/>
              </a:rPr>
              <a:t> reactivation: </a:t>
            </a:r>
            <a:r>
              <a:rPr lang="en-US" sz="2400" dirty="0">
                <a:latin typeface="Trebuchet MS" panose="020B0603020202020204" pitchFamily="34" charset="0"/>
                <a:cs typeface="Arial" panose="020B0604020202020204" pitchFamily="34" charset="0"/>
              </a:rPr>
              <a:t>elevated viral load </a:t>
            </a:r>
            <a:r>
              <a:rPr lang="en-US" sz="2400" dirty="0" smtClean="0">
                <a:latin typeface="Trebuchet MS" panose="020B0603020202020204" pitchFamily="34" charset="0"/>
                <a:cs typeface="Arial" panose="020B0604020202020204" pitchFamily="34" charset="0"/>
              </a:rPr>
              <a:t>without overt hepatitis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Trebuchet MS" panose="020B0603020202020204" pitchFamily="34" charset="0"/>
                <a:cs typeface="Arial" panose="020B0604020202020204" pitchFamily="34" charset="0"/>
              </a:rPr>
              <a:t>HBV-associated </a:t>
            </a:r>
            <a:r>
              <a:rPr lang="en-US" sz="2400" b="1" dirty="0">
                <a:latin typeface="Trebuchet MS" panose="020B0603020202020204" pitchFamily="34" charset="0"/>
                <a:cs typeface="Arial" panose="020B0604020202020204" pitchFamily="34" charset="0"/>
              </a:rPr>
              <a:t>hepatitis</a:t>
            </a:r>
            <a:r>
              <a:rPr lang="en-US" sz="2400" dirty="0">
                <a:latin typeface="Trebuchet MS" panose="020B0603020202020204" pitchFamily="34" charset="0"/>
                <a:cs typeface="Arial" panose="020B0604020202020204" pitchFamily="34" charset="0"/>
              </a:rPr>
              <a:t>, elevated </a:t>
            </a:r>
            <a:r>
              <a:rPr lang="en-US" sz="2400" dirty="0" smtClean="0">
                <a:latin typeface="Trebuchet MS" panose="020B0603020202020204" pitchFamily="34" charset="0"/>
                <a:cs typeface="Arial" panose="020B0604020202020204" pitchFamily="34" charset="0"/>
              </a:rPr>
              <a:t>viral load </a:t>
            </a:r>
            <a:r>
              <a:rPr lang="en-US" sz="2400" dirty="0">
                <a:latin typeface="Trebuchet MS" panose="020B0603020202020204" pitchFamily="34" charset="0"/>
                <a:cs typeface="Arial" panose="020B0604020202020204" pitchFamily="34" charset="0"/>
              </a:rPr>
              <a:t>and evidence of clinical, biochemical, or </a:t>
            </a:r>
            <a:r>
              <a:rPr lang="en-US" sz="2400" dirty="0" smtClean="0">
                <a:latin typeface="Trebuchet MS" panose="020B0603020202020204" pitchFamily="34" charset="0"/>
                <a:cs typeface="Arial" panose="020B0604020202020204" pitchFamily="34" charset="0"/>
              </a:rPr>
              <a:t>histological hepatitis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latin typeface="Trebuchet MS" panose="020B0603020202020204" pitchFamily="34" charset="0"/>
                <a:cs typeface="Arial" panose="020B0604020202020204" pitchFamily="34" charset="0"/>
              </a:rPr>
              <a:t>F</a:t>
            </a:r>
            <a:r>
              <a:rPr lang="en-US" sz="2400" b="1" dirty="0" smtClean="0">
                <a:latin typeface="Trebuchet MS" panose="020B0603020202020204" pitchFamily="34" charset="0"/>
                <a:cs typeface="Arial" panose="020B0604020202020204" pitchFamily="34" charset="0"/>
              </a:rPr>
              <a:t>ulminant </a:t>
            </a:r>
            <a:r>
              <a:rPr lang="en-US" sz="2400" b="1" dirty="0">
                <a:latin typeface="Trebuchet MS" panose="020B0603020202020204" pitchFamily="34" charset="0"/>
                <a:cs typeface="Arial" panose="020B0604020202020204" pitchFamily="34" charset="0"/>
              </a:rPr>
              <a:t>liver failure</a:t>
            </a:r>
            <a:r>
              <a:rPr lang="en-US" sz="2400" dirty="0">
                <a:latin typeface="Trebuchet MS" panose="020B0603020202020204" pitchFamily="34" charset="0"/>
                <a:cs typeface="Arial" panose="020B0604020202020204" pitchFamily="34" charset="0"/>
              </a:rPr>
              <a:t>, elevated viral </a:t>
            </a:r>
            <a:r>
              <a:rPr lang="en-US" sz="2400" dirty="0" smtClean="0">
                <a:latin typeface="Trebuchet MS" panose="020B0603020202020204" pitchFamily="34" charset="0"/>
                <a:cs typeface="Arial" panose="020B0604020202020204" pitchFamily="34" charset="0"/>
              </a:rPr>
              <a:t>load with </a:t>
            </a:r>
            <a:r>
              <a:rPr lang="en-US" sz="2400" dirty="0">
                <a:latin typeface="Trebuchet MS" panose="020B0603020202020204" pitchFamily="34" charset="0"/>
                <a:cs typeface="Arial" panose="020B0604020202020204" pitchFamily="34" charset="0"/>
              </a:rPr>
              <a:t>hepatic synthetic dysfunction, encephalopathy, </a:t>
            </a:r>
            <a:r>
              <a:rPr lang="en-US" sz="2400" dirty="0" smtClean="0">
                <a:latin typeface="Trebuchet MS" panose="020B0603020202020204" pitchFamily="34" charset="0"/>
                <a:cs typeface="Arial" panose="020B0604020202020204" pitchFamily="34" charset="0"/>
              </a:rPr>
              <a:t>and coagulopathy</a:t>
            </a:r>
            <a:r>
              <a:rPr lang="en-US" sz="2400" dirty="0">
                <a:latin typeface="Trebuchet MS" panose="020B0603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4897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962579"/>
            <a:ext cx="11333333" cy="44285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267701" y="1767165"/>
            <a:ext cx="3418058" cy="33019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601533" y="5528102"/>
            <a:ext cx="5179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600" i="1" dirty="0" smtClean="0">
                <a:latin typeface="Trebuchet MS" panose="020B0603020202020204" pitchFamily="34" charset="0"/>
              </a:rPr>
              <a:t>Im </a:t>
            </a:r>
            <a:r>
              <a:rPr lang="de-CH" sz="1600" i="1" dirty="0">
                <a:latin typeface="Trebuchet MS" panose="020B0603020202020204" pitchFamily="34" charset="0"/>
              </a:rPr>
              <a:t>Falle einer Immunsuppression oder Chemotherapie empfehlen wir, eine HBV-Reaktivierungsprophylaxe mit </a:t>
            </a:r>
            <a:r>
              <a:rPr lang="de-CH" sz="1600" i="1" dirty="0" err="1">
                <a:latin typeface="Trebuchet MS" panose="020B0603020202020204" pitchFamily="34" charset="0"/>
              </a:rPr>
              <a:t>Tenofovir</a:t>
            </a:r>
            <a:r>
              <a:rPr lang="de-CH" sz="1600" i="1" dirty="0">
                <a:latin typeface="Trebuchet MS" panose="020B0603020202020204" pitchFamily="34" charset="0"/>
              </a:rPr>
              <a:t>/</a:t>
            </a:r>
            <a:r>
              <a:rPr lang="de-CH" sz="1600" i="1" dirty="0" err="1">
                <a:latin typeface="Trebuchet MS" panose="020B0603020202020204" pitchFamily="34" charset="0"/>
              </a:rPr>
              <a:t>Entecavir</a:t>
            </a:r>
            <a:r>
              <a:rPr lang="de-CH" sz="1600" i="1" dirty="0">
                <a:latin typeface="Trebuchet MS" panose="020B0603020202020204" pitchFamily="34" charset="0"/>
              </a:rPr>
              <a:t>/</a:t>
            </a:r>
            <a:r>
              <a:rPr lang="de-CH" sz="1600" i="1" dirty="0" err="1">
                <a:latin typeface="Trebuchet MS" panose="020B0603020202020204" pitchFamily="34" charset="0"/>
              </a:rPr>
              <a:t>Lamivudin</a:t>
            </a:r>
            <a:r>
              <a:rPr lang="de-CH" sz="1600" i="1" dirty="0">
                <a:latin typeface="Trebuchet MS" panose="020B0603020202020204" pitchFamily="34" charset="0"/>
              </a:rPr>
              <a:t> zu </a:t>
            </a:r>
            <a:r>
              <a:rPr lang="de-CH" sz="1600" b="1" i="1" dirty="0" smtClean="0">
                <a:latin typeface="Trebuchet MS" panose="020B0603020202020204" pitchFamily="34" charset="0"/>
              </a:rPr>
              <a:t>evaluieren</a:t>
            </a:r>
            <a:endParaRPr lang="en-US" sz="1600" b="1" i="1" dirty="0">
              <a:latin typeface="Trebuchet MS" panose="020B0603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6179042"/>
            <a:ext cx="9907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>
                <a:latin typeface="Trebuchet MS" panose="020B0603020202020204" pitchFamily="34" charset="0"/>
              </a:rPr>
              <a:t>EASL 2017</a:t>
            </a:r>
            <a:endParaRPr lang="en-US" sz="1400" dirty="0">
              <a:latin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8125" y="4591050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?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650812" y="4629350"/>
            <a:ext cx="1856663" cy="2292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86101" y="1874777"/>
            <a:ext cx="1856663" cy="2292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508082" y="4859653"/>
            <a:ext cx="1177677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1200" b="1" dirty="0" smtClean="0">
                <a:latin typeface="Trebuchet MS" panose="020B0603020202020204" pitchFamily="34" charset="0"/>
              </a:rPr>
              <a:t>= On-</a:t>
            </a:r>
            <a:r>
              <a:rPr lang="de-CH" sz="1200" b="1" dirty="0" err="1" smtClean="0">
                <a:latin typeface="Trebuchet MS" panose="020B0603020202020204" pitchFamily="34" charset="0"/>
              </a:rPr>
              <a:t>demand</a:t>
            </a:r>
            <a:r>
              <a:rPr lang="de-CH" sz="1200" b="1" dirty="0" smtClean="0">
                <a:latin typeface="Trebuchet MS" panose="020B0603020202020204" pitchFamily="34" charset="0"/>
              </a:rPr>
              <a:t> </a:t>
            </a:r>
            <a:r>
              <a:rPr lang="de-CH" sz="1200" b="1" dirty="0" err="1" smtClean="0">
                <a:latin typeface="Trebuchet MS" panose="020B0603020202020204" pitchFamily="34" charset="0"/>
              </a:rPr>
              <a:t>therapy</a:t>
            </a:r>
            <a:endParaRPr lang="en-US" sz="1200" b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23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566928"/>
            <a:ext cx="10671048" cy="822960"/>
          </a:xfrm>
        </p:spPr>
        <p:txBody>
          <a:bodyPr>
            <a:normAutofit/>
          </a:bodyPr>
          <a:lstStyle/>
          <a:p>
            <a:r>
              <a:rPr lang="de-CH" sz="4000" dirty="0" err="1" smtClean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What</a:t>
            </a:r>
            <a:r>
              <a:rPr lang="de-CH" sz="4000" dirty="0" smtClean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de-CH" sz="4000" dirty="0" err="1" smtClean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is</a:t>
            </a:r>
            <a:r>
              <a:rPr lang="de-CH" sz="4000" dirty="0" smtClean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de-CH" sz="4000" dirty="0" err="1" smtClean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the</a:t>
            </a:r>
            <a:r>
              <a:rPr lang="de-CH" sz="4000" dirty="0" smtClean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de-CH" sz="4000" dirty="0" err="1" smtClean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risk</a:t>
            </a:r>
            <a:r>
              <a:rPr lang="de-CH" sz="4000" dirty="0" smtClean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solidFill>
                <a:schemeClr val="tx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11280" y="6368938"/>
            <a:ext cx="14746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Trebuchet MS" panose="020B0603020202020204" pitchFamily="34" charset="0"/>
              </a:rPr>
              <a:t>Pawłowska</a:t>
            </a:r>
            <a:r>
              <a:rPr lang="de-CH" sz="1400" dirty="0" smtClean="0">
                <a:latin typeface="Trebuchet MS" panose="020B0603020202020204" pitchFamily="34" charset="0"/>
              </a:rPr>
              <a:t> 2019</a:t>
            </a:r>
            <a:endParaRPr lang="en-US" sz="1400" dirty="0">
              <a:latin typeface="Trebuchet MS" panose="020B0603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1025" y="1809750"/>
            <a:ext cx="10848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 err="1" smtClean="0">
                <a:latin typeface="Trebuchet MS" panose="020B0603020202020204" pitchFamily="34" charset="0"/>
                <a:cs typeface="Arial" panose="020B0604020202020204" pitchFamily="34" charset="0"/>
              </a:rPr>
              <a:t>Depends</a:t>
            </a:r>
            <a:r>
              <a:rPr lang="de-CH" sz="2000" dirty="0" smtClean="0">
                <a:latin typeface="Trebuchet MS" panose="020B0603020202020204" pitchFamily="34" charset="0"/>
                <a:cs typeface="Arial" panose="020B0604020202020204" pitchFamily="34" charset="0"/>
              </a:rPr>
              <a:t> on </a:t>
            </a:r>
            <a:r>
              <a:rPr lang="de-CH" sz="2000" dirty="0" err="1" smtClean="0">
                <a:latin typeface="Trebuchet MS" panose="020B0603020202020204" pitchFamily="34" charset="0"/>
                <a:cs typeface="Arial" panose="020B0604020202020204" pitchFamily="34" charset="0"/>
              </a:rPr>
              <a:t>risk</a:t>
            </a:r>
            <a:r>
              <a:rPr lang="de-CH" sz="2000" dirty="0" smtClean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Trebuchet MS" panose="020B0603020202020204" pitchFamily="34" charset="0"/>
                <a:cs typeface="Arial" panose="020B0604020202020204" pitchFamily="34" charset="0"/>
              </a:rPr>
              <a:t>factors</a:t>
            </a:r>
            <a:r>
              <a:rPr lang="de-CH" sz="2000" dirty="0" smtClean="0">
                <a:latin typeface="Trebuchet MS" panose="020B0603020202020204" pitchFamily="34" charset="0"/>
                <a:cs typeface="Arial" panose="020B0604020202020204" pitchFamily="34" charset="0"/>
              </a:rPr>
              <a:t>: </a:t>
            </a:r>
            <a:r>
              <a:rPr lang="de-CH" sz="2000" dirty="0" err="1" smtClean="0">
                <a:latin typeface="Trebuchet MS" panose="020B0603020202020204" pitchFamily="34" charset="0"/>
                <a:cs typeface="Arial" panose="020B0604020202020204" pitchFamily="34" charset="0"/>
              </a:rPr>
              <a:t>HBsAg</a:t>
            </a:r>
            <a:r>
              <a:rPr lang="de-CH" sz="2000" dirty="0" smtClean="0">
                <a:latin typeface="Trebuchet MS" panose="020B0603020202020204" pitchFamily="34" charset="0"/>
                <a:cs typeface="Arial" panose="020B0604020202020204" pitchFamily="34" charset="0"/>
              </a:rPr>
              <a:t>(+), </a:t>
            </a:r>
            <a:r>
              <a:rPr lang="de-CH" sz="2000" dirty="0" err="1" smtClean="0">
                <a:latin typeface="Trebuchet MS" panose="020B0603020202020204" pitchFamily="34" charset="0"/>
                <a:cs typeface="Arial" panose="020B0604020202020204" pitchFamily="34" charset="0"/>
              </a:rPr>
              <a:t>detectable</a:t>
            </a:r>
            <a:r>
              <a:rPr lang="de-CH" sz="2000" dirty="0" smtClean="0">
                <a:latin typeface="Trebuchet MS" panose="020B0603020202020204" pitchFamily="34" charset="0"/>
                <a:cs typeface="Arial" panose="020B0604020202020204" pitchFamily="34" charset="0"/>
              </a:rPr>
              <a:t> DNA, anti-HBs (?), </a:t>
            </a:r>
            <a:r>
              <a:rPr lang="de-CH" sz="2000" dirty="0" err="1" smtClean="0">
                <a:latin typeface="Trebuchet MS" panose="020B0603020202020204" pitchFamily="34" charset="0"/>
                <a:cs typeface="Arial" panose="020B0604020202020204" pitchFamily="34" charset="0"/>
              </a:rPr>
              <a:t>age</a:t>
            </a:r>
            <a:r>
              <a:rPr lang="de-CH" sz="2000" dirty="0" smtClean="0">
                <a:latin typeface="Trebuchet MS" panose="020B0603020202020204" pitchFamily="34" charset="0"/>
                <a:cs typeface="Arial" panose="020B0604020202020204" pitchFamily="34" charset="0"/>
              </a:rPr>
              <a:t>, male, </a:t>
            </a:r>
            <a:r>
              <a:rPr lang="de-CH" sz="2000" b="1" dirty="0" smtClean="0">
                <a:latin typeface="Trebuchet MS" panose="020B0603020202020204" pitchFamily="34" charset="0"/>
                <a:cs typeface="Arial" panose="020B0604020202020204" pitchFamily="34" charset="0"/>
              </a:rPr>
              <a:t>type </a:t>
            </a:r>
            <a:r>
              <a:rPr lang="de-CH" sz="2000" b="1" dirty="0" err="1" smtClean="0">
                <a:latin typeface="Trebuchet MS" panose="020B0603020202020204" pitchFamily="34" charset="0"/>
                <a:cs typeface="Arial" panose="020B0604020202020204" pitchFamily="34" charset="0"/>
              </a:rPr>
              <a:t>and</a:t>
            </a:r>
            <a:r>
              <a:rPr lang="de-CH" sz="2000" b="1" dirty="0" smtClean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de-CH" sz="2000" b="1" dirty="0" err="1" smtClean="0">
                <a:latin typeface="Trebuchet MS" panose="020B0603020202020204" pitchFamily="34" charset="0"/>
                <a:cs typeface="Arial" panose="020B0604020202020204" pitchFamily="34" charset="0"/>
              </a:rPr>
              <a:t>duration</a:t>
            </a:r>
            <a:r>
              <a:rPr lang="de-CH" sz="2000" b="1" dirty="0" smtClean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de-CH" sz="2000" b="1" dirty="0" err="1" smtClean="0">
                <a:latin typeface="Trebuchet MS" panose="020B0603020202020204" pitchFamily="34" charset="0"/>
                <a:cs typeface="Arial" panose="020B0604020202020204" pitchFamily="34" charset="0"/>
              </a:rPr>
              <a:t>of</a:t>
            </a:r>
            <a:r>
              <a:rPr lang="de-CH" sz="2000" b="1" dirty="0" smtClean="0">
                <a:latin typeface="Trebuchet MS" panose="020B0603020202020204" pitchFamily="34" charset="0"/>
                <a:cs typeface="Arial" panose="020B0604020202020204" pitchFamily="34" charset="0"/>
              </a:rPr>
              <a:t> IS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4623521"/>
              </p:ext>
            </p:extLst>
          </p:nvPr>
        </p:nvGraphicFramePr>
        <p:xfrm>
          <a:off x="882777" y="2730027"/>
          <a:ext cx="10547223" cy="351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4112">
                  <a:extLst>
                    <a:ext uri="{9D8B030D-6E8A-4147-A177-3AD203B41FA5}">
                      <a16:colId xmlns:a16="http://schemas.microsoft.com/office/drawing/2014/main" val="1569482198"/>
                    </a:ext>
                  </a:extLst>
                </a:gridCol>
                <a:gridCol w="7693111">
                  <a:extLst>
                    <a:ext uri="{9D8B030D-6E8A-4147-A177-3AD203B41FA5}">
                      <a16:colId xmlns:a16="http://schemas.microsoft.com/office/drawing/2014/main" val="27045888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1600" dirty="0" err="1" smtClean="0">
                          <a:latin typeface="Trebuchet MS" panose="020B0603020202020204" pitchFamily="34" charset="0"/>
                        </a:rPr>
                        <a:t>Immunosuppressive</a:t>
                      </a:r>
                      <a:r>
                        <a:rPr lang="de-CH" sz="1600" baseline="0" dirty="0" smtClean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de-CH" sz="1600" baseline="0" dirty="0" err="1" smtClean="0">
                          <a:latin typeface="Trebuchet MS" panose="020B0603020202020204" pitchFamily="34" charset="0"/>
                        </a:rPr>
                        <a:t>agent</a:t>
                      </a:r>
                      <a:endParaRPr lang="en-US" sz="16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dirty="0" err="1" smtClean="0">
                          <a:latin typeface="Trebuchet MS" panose="020B0603020202020204" pitchFamily="34" charset="0"/>
                        </a:rPr>
                        <a:t>Mechanism</a:t>
                      </a:r>
                      <a:endParaRPr lang="en-US" sz="16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4456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1600" dirty="0" smtClean="0">
                          <a:latin typeface="Trebuchet MS" panose="020B0603020202020204" pitchFamily="34" charset="0"/>
                        </a:rPr>
                        <a:t>Anti-CD20</a:t>
                      </a:r>
                      <a:endParaRPr lang="en-US" sz="16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Destruction of HBV-specific B cells, decrease in the number of circulating anti-HBV antibodies, including neutralizing antibodies targeted against the HBs antigen</a:t>
                      </a:r>
                      <a:endParaRPr lang="en-US" sz="16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2636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Glucocorticosteroids</a:t>
                      </a:r>
                      <a:endParaRPr lang="en-US" sz="16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Inhibitory effect on the synthesis of antiviral cytokines and the proliferation of lymphocytes</a:t>
                      </a:r>
                      <a:endParaRPr lang="en-US" sz="16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395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Inhibitors of cytokines, chemokines and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integrins</a:t>
                      </a:r>
                      <a:endParaRPr lang="en-US" sz="16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Disrupt the synthesis of anti-inflammatory cytokines by active lymphocytes and other cells of the immune system</a:t>
                      </a:r>
                      <a:endParaRPr lang="en-US" sz="16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5756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Inhibitors of tyrosine kinases </a:t>
                      </a:r>
                      <a:endParaRPr lang="en-US" sz="16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Suppress the activation and proliferation of lymphocytes through</a:t>
                      </a: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their effect on intracellular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signalling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pathways</a:t>
                      </a:r>
                      <a:endParaRPr lang="en-US" sz="16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0556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Inhibition of the TNF-α pathway</a:t>
                      </a:r>
                      <a:endParaRPr lang="en-US" sz="16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? Inhibits direct antiviral activity against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cccDNA</a:t>
                      </a:r>
                      <a:endParaRPr lang="en-US" sz="16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7731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986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566928"/>
            <a:ext cx="10671048" cy="822960"/>
          </a:xfrm>
        </p:spPr>
        <p:txBody>
          <a:bodyPr>
            <a:normAutofit/>
          </a:bodyPr>
          <a:lstStyle/>
          <a:p>
            <a:r>
              <a:rPr lang="de-CH" sz="4000" dirty="0" err="1" smtClean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What</a:t>
            </a:r>
            <a:r>
              <a:rPr lang="de-CH" sz="4000" dirty="0" smtClean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de-CH" sz="4000" dirty="0" err="1" smtClean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is</a:t>
            </a:r>
            <a:r>
              <a:rPr lang="de-CH" sz="4000" dirty="0" smtClean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de-CH" sz="4000" dirty="0" err="1" smtClean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the</a:t>
            </a:r>
            <a:r>
              <a:rPr lang="de-CH" sz="4000" dirty="0" smtClean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de-CH" sz="4000" dirty="0" err="1" smtClean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risk</a:t>
            </a:r>
            <a:r>
              <a:rPr lang="de-CH" sz="4000" dirty="0" smtClean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solidFill>
                <a:schemeClr val="tx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47890" y="6097179"/>
            <a:ext cx="11176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>
                <a:latin typeface="Trebuchet MS" panose="020B0603020202020204" pitchFamily="34" charset="0"/>
              </a:rPr>
              <a:t>AASLD 2018</a:t>
            </a:r>
            <a:endParaRPr lang="en-US" sz="1400" dirty="0">
              <a:latin typeface="Trebuchet MS" panose="020B0603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0520" y="2870860"/>
            <a:ext cx="102584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rebuchet MS" panose="020B0603020202020204" pitchFamily="34" charset="0"/>
                <a:cs typeface="Arial" panose="020B0604020202020204" pitchFamily="34" charset="0"/>
              </a:rPr>
              <a:t>Rate of HBV </a:t>
            </a:r>
            <a:r>
              <a:rPr lang="en-US" sz="2000" dirty="0">
                <a:latin typeface="Trebuchet MS" panose="020B0603020202020204" pitchFamily="34" charset="0"/>
                <a:cs typeface="Arial" panose="020B0604020202020204" pitchFamily="34" charset="0"/>
              </a:rPr>
              <a:t>reactivation </a:t>
            </a:r>
            <a:r>
              <a:rPr lang="en-US" sz="2000" dirty="0" smtClean="0">
                <a:latin typeface="Trebuchet MS" panose="020B0603020202020204" pitchFamily="34" charset="0"/>
                <a:cs typeface="Arial" panose="020B0604020202020204" pitchFamily="34" charset="0"/>
              </a:rPr>
              <a:t>from </a:t>
            </a:r>
            <a:r>
              <a:rPr lang="en-US" sz="2000" b="1" dirty="0" smtClean="0">
                <a:latin typeface="Trebuchet MS" panose="020B0603020202020204" pitchFamily="34" charset="0"/>
                <a:cs typeface="Arial" panose="020B0604020202020204" pitchFamily="34" charset="0"/>
              </a:rPr>
              <a:t>anticancer</a:t>
            </a:r>
            <a:r>
              <a:rPr lang="en-US" sz="2000" dirty="0" smtClean="0">
                <a:latin typeface="Trebuchet MS" panose="020B0603020202020204" pitchFamily="34" charset="0"/>
                <a:cs typeface="Arial" panose="020B0604020202020204" pitchFamily="34" charset="0"/>
              </a:rPr>
              <a:t> therapies: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FF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41</a:t>
            </a:r>
            <a:r>
              <a:rPr lang="en-US" sz="2000" b="1" dirty="0">
                <a:solidFill>
                  <a:srgbClr val="FF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%-</a:t>
            </a:r>
            <a:r>
              <a:rPr lang="en-US" sz="2000" b="1" dirty="0" smtClean="0">
                <a:solidFill>
                  <a:srgbClr val="FF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53% </a:t>
            </a:r>
            <a:r>
              <a:rPr lang="en-US" sz="2000" b="1" dirty="0" smtClean="0">
                <a:latin typeface="Trebuchet MS" panose="020B0603020202020204" pitchFamily="34" charset="0"/>
                <a:cs typeface="Arial" panose="020B0604020202020204" pitchFamily="34" charset="0"/>
              </a:rPr>
              <a:t>of </a:t>
            </a:r>
            <a:r>
              <a:rPr lang="en-US" sz="2000" b="1" dirty="0" err="1" smtClean="0">
                <a:latin typeface="Trebuchet MS" panose="020B0603020202020204" pitchFamily="34" charset="0"/>
                <a:cs typeface="Arial" panose="020B0604020202020204" pitchFamily="34" charset="0"/>
              </a:rPr>
              <a:t>HBsAg</a:t>
            </a:r>
            <a:r>
              <a:rPr lang="en-US" sz="2000" b="1" dirty="0" smtClean="0">
                <a:latin typeface="Trebuchet MS" panose="020B0603020202020204" pitchFamily="34" charset="0"/>
                <a:cs typeface="Arial" panose="020B0604020202020204" pitchFamily="34" charset="0"/>
              </a:rPr>
              <a:t>-positive</a:t>
            </a:r>
            <a:r>
              <a:rPr lang="en-US" sz="2000" b="1" dirty="0">
                <a:latin typeface="Trebuchet MS" panose="020B0603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>
                <a:latin typeface="Trebuchet MS" panose="020B0603020202020204" pitchFamily="34" charset="0"/>
                <a:cs typeface="Arial" panose="020B0604020202020204" pitchFamily="34" charset="0"/>
              </a:rPr>
              <a:t>anti-</a:t>
            </a:r>
            <a:r>
              <a:rPr lang="en-US" sz="2000" dirty="0" err="1">
                <a:latin typeface="Trebuchet MS" panose="020B0603020202020204" pitchFamily="34" charset="0"/>
                <a:cs typeface="Arial" panose="020B0604020202020204" pitchFamily="34" charset="0"/>
              </a:rPr>
              <a:t>HBc</a:t>
            </a:r>
            <a:r>
              <a:rPr lang="en-US" sz="2000" dirty="0">
                <a:latin typeface="Trebuchet MS" panose="020B0603020202020204" pitchFamily="34" charset="0"/>
                <a:cs typeface="Arial" panose="020B0604020202020204" pitchFamily="34" charset="0"/>
              </a:rPr>
              <a:t>–positive</a:t>
            </a:r>
            <a:r>
              <a:rPr lang="en-US" sz="2000" b="1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Trebuchet MS" panose="020B0603020202020204" pitchFamily="34" charset="0"/>
                <a:cs typeface="Arial" panose="020B0604020202020204" pitchFamily="34" charset="0"/>
              </a:rPr>
              <a:t>patients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FF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8%-18% </a:t>
            </a:r>
            <a:r>
              <a:rPr lang="en-US" sz="2000" b="1" dirty="0">
                <a:latin typeface="Trebuchet MS" panose="020B0603020202020204" pitchFamily="34" charset="0"/>
                <a:cs typeface="Arial" panose="020B0604020202020204" pitchFamily="34" charset="0"/>
              </a:rPr>
              <a:t>of </a:t>
            </a:r>
            <a:r>
              <a:rPr lang="en-US" sz="2000" b="1" dirty="0" err="1">
                <a:latin typeface="Trebuchet MS" panose="020B0603020202020204" pitchFamily="34" charset="0"/>
                <a:cs typeface="Arial" panose="020B0604020202020204" pitchFamily="34" charset="0"/>
              </a:rPr>
              <a:t>HBsAg</a:t>
            </a:r>
            <a:r>
              <a:rPr lang="en-US" sz="2000" b="1" dirty="0">
                <a:latin typeface="Trebuchet MS" panose="020B0603020202020204" pitchFamily="34" charset="0"/>
                <a:cs typeface="Arial" panose="020B0604020202020204" pitchFamily="34" charset="0"/>
              </a:rPr>
              <a:t>-negative, </a:t>
            </a:r>
            <a:r>
              <a:rPr lang="en-US" sz="2000" dirty="0" smtClean="0">
                <a:latin typeface="Trebuchet MS" panose="020B0603020202020204" pitchFamily="34" charset="0"/>
                <a:cs typeface="Arial" panose="020B0604020202020204" pitchFamily="34" charset="0"/>
              </a:rPr>
              <a:t>anti-</a:t>
            </a:r>
            <a:r>
              <a:rPr lang="en-US" sz="2000" dirty="0" err="1" smtClean="0">
                <a:latin typeface="Trebuchet MS" panose="020B0603020202020204" pitchFamily="34" charset="0"/>
                <a:cs typeface="Arial" panose="020B0604020202020204" pitchFamily="34" charset="0"/>
              </a:rPr>
              <a:t>HBc</a:t>
            </a:r>
            <a:r>
              <a:rPr lang="en-US" sz="2000" dirty="0" smtClean="0">
                <a:latin typeface="Trebuchet MS" panose="020B0603020202020204" pitchFamily="34" charset="0"/>
                <a:cs typeface="Arial" panose="020B0604020202020204" pitchFamily="34" charset="0"/>
              </a:rPr>
              <a:t>–positive patients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rebuchet MS" panose="020B0603020202020204" pitchFamily="34" charset="0"/>
                <a:cs typeface="Arial" panose="020B0604020202020204" pitchFamily="34" charset="0"/>
              </a:rPr>
              <a:t>Rate </a:t>
            </a:r>
            <a:r>
              <a:rPr lang="en-US" sz="2000" dirty="0">
                <a:latin typeface="Trebuchet MS" panose="020B0603020202020204" pitchFamily="34" charset="0"/>
                <a:cs typeface="Arial" panose="020B0604020202020204" pitchFamily="34" charset="0"/>
              </a:rPr>
              <a:t>of HBV reactivation from </a:t>
            </a:r>
            <a:r>
              <a:rPr lang="en-US" sz="2000" b="1" dirty="0" err="1" smtClean="0">
                <a:latin typeface="Trebuchet MS" panose="020B0603020202020204" pitchFamily="34" charset="0"/>
                <a:cs typeface="Arial" panose="020B0604020202020204" pitchFamily="34" charset="0"/>
              </a:rPr>
              <a:t>antirheumatic</a:t>
            </a:r>
            <a:r>
              <a:rPr lang="en-US" sz="2000" dirty="0" smtClean="0">
                <a:latin typeface="Trebuchet MS" panose="020B0603020202020204" pitchFamily="34" charset="0"/>
                <a:cs typeface="Arial" panose="020B0604020202020204" pitchFamily="34" charset="0"/>
              </a:rPr>
              <a:t> therapies: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FF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12.3% </a:t>
            </a:r>
            <a:r>
              <a:rPr lang="en-US" sz="2000" b="1" dirty="0" smtClean="0">
                <a:latin typeface="Trebuchet MS" panose="020B0603020202020204" pitchFamily="34" charset="0"/>
                <a:cs typeface="Arial" panose="020B0604020202020204" pitchFamily="34" charset="0"/>
              </a:rPr>
              <a:t>in </a:t>
            </a:r>
            <a:r>
              <a:rPr lang="en-US" sz="2000" b="1" dirty="0" err="1" smtClean="0">
                <a:latin typeface="Trebuchet MS" panose="020B0603020202020204" pitchFamily="34" charset="0"/>
                <a:cs typeface="Arial" panose="020B0604020202020204" pitchFamily="34" charset="0"/>
              </a:rPr>
              <a:t>HBsAg</a:t>
            </a:r>
            <a:r>
              <a:rPr lang="en-US" sz="2000" b="1" dirty="0" smtClean="0">
                <a:latin typeface="Trebuchet MS" panose="020B0603020202020204" pitchFamily="34" charset="0"/>
                <a:cs typeface="Arial" panose="020B0604020202020204" pitchFamily="34" charset="0"/>
              </a:rPr>
              <a:t>-positive</a:t>
            </a:r>
            <a:r>
              <a:rPr lang="en-US" sz="2000" b="1" dirty="0">
                <a:latin typeface="Trebuchet MS" panose="020B0603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>
                <a:latin typeface="Trebuchet MS" panose="020B0603020202020204" pitchFamily="34" charset="0"/>
                <a:cs typeface="Arial" panose="020B0604020202020204" pitchFamily="34" charset="0"/>
              </a:rPr>
              <a:t>anti-</a:t>
            </a:r>
            <a:r>
              <a:rPr lang="en-US" sz="2000" dirty="0" err="1">
                <a:latin typeface="Trebuchet MS" panose="020B0603020202020204" pitchFamily="34" charset="0"/>
                <a:cs typeface="Arial" panose="020B0604020202020204" pitchFamily="34" charset="0"/>
              </a:rPr>
              <a:t>HBc</a:t>
            </a:r>
            <a:r>
              <a:rPr lang="en-US" sz="2000" dirty="0">
                <a:latin typeface="Trebuchet MS" panose="020B0603020202020204" pitchFamily="34" charset="0"/>
                <a:cs typeface="Arial" panose="020B0604020202020204" pitchFamily="34" charset="0"/>
              </a:rPr>
              <a:t>–positive</a:t>
            </a:r>
            <a:r>
              <a:rPr lang="en-US" sz="2000" b="1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Trebuchet MS" panose="020B0603020202020204" pitchFamily="34" charset="0"/>
                <a:cs typeface="Arial" panose="020B0604020202020204" pitchFamily="34" charset="0"/>
              </a:rPr>
              <a:t>patients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FF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1.7% </a:t>
            </a:r>
            <a:r>
              <a:rPr lang="en-US" sz="2000" b="1" dirty="0" smtClean="0">
                <a:latin typeface="Trebuchet MS" panose="020B0603020202020204" pitchFamily="34" charset="0"/>
                <a:cs typeface="Arial" panose="020B0604020202020204" pitchFamily="34" charset="0"/>
              </a:rPr>
              <a:t>in </a:t>
            </a:r>
            <a:r>
              <a:rPr lang="en-US" sz="2000" b="1" dirty="0" err="1">
                <a:latin typeface="Trebuchet MS" panose="020B0603020202020204" pitchFamily="34" charset="0"/>
                <a:cs typeface="Arial" panose="020B0604020202020204" pitchFamily="34" charset="0"/>
              </a:rPr>
              <a:t>HBsAg</a:t>
            </a:r>
            <a:r>
              <a:rPr lang="en-US" sz="2000" b="1" dirty="0">
                <a:latin typeface="Trebuchet MS" panose="020B0603020202020204" pitchFamily="34" charset="0"/>
                <a:cs typeface="Arial" panose="020B0604020202020204" pitchFamily="34" charset="0"/>
              </a:rPr>
              <a:t>-negative, </a:t>
            </a:r>
            <a:r>
              <a:rPr lang="en-US" sz="2000" dirty="0" smtClean="0">
                <a:latin typeface="Trebuchet MS" panose="020B0603020202020204" pitchFamily="34" charset="0"/>
                <a:cs typeface="Arial" panose="020B0604020202020204" pitchFamily="34" charset="0"/>
              </a:rPr>
              <a:t>anti-</a:t>
            </a:r>
            <a:r>
              <a:rPr lang="en-US" sz="2000" dirty="0" err="1" smtClean="0">
                <a:latin typeface="Trebuchet MS" panose="020B0603020202020204" pitchFamily="34" charset="0"/>
                <a:cs typeface="Arial" panose="020B0604020202020204" pitchFamily="34" charset="0"/>
              </a:rPr>
              <a:t>HBc</a:t>
            </a:r>
            <a:r>
              <a:rPr lang="en-US" sz="2000" dirty="0" smtClean="0">
                <a:latin typeface="Trebuchet MS" panose="020B0603020202020204" pitchFamily="34" charset="0"/>
                <a:cs typeface="Arial" panose="020B0604020202020204" pitchFamily="34" charset="0"/>
              </a:rPr>
              <a:t>–positive patients</a:t>
            </a:r>
            <a:endParaRPr lang="en-US" sz="2000" dirty="0"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 rot="16200000">
            <a:off x="7915702" y="3746888"/>
            <a:ext cx="2306471" cy="559558"/>
          </a:xfrm>
          <a:prstGeom prst="rightArrow">
            <a:avLst>
              <a:gd name="adj1" fmla="val 56611"/>
              <a:gd name="adj2" fmla="val 62901"/>
            </a:avLst>
          </a:prstGeom>
          <a:gradFill flip="none" rotWithShape="1">
            <a:gsLst>
              <a:gs pos="100000">
                <a:srgbClr val="FF0000"/>
              </a:gs>
              <a:gs pos="26000">
                <a:srgbClr val="FFC000"/>
              </a:gs>
              <a:gs pos="0">
                <a:srgbClr val="FFFF00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68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566928"/>
            <a:ext cx="10671048" cy="822960"/>
          </a:xfrm>
        </p:spPr>
        <p:txBody>
          <a:bodyPr>
            <a:normAutofit/>
          </a:bodyPr>
          <a:lstStyle/>
          <a:p>
            <a:r>
              <a:rPr lang="de-CH" sz="40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General </a:t>
            </a:r>
            <a:r>
              <a:rPr lang="de-CH" sz="4000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recommendations</a:t>
            </a:r>
            <a:endParaRPr lang="en-US" sz="40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29847" y="4815667"/>
            <a:ext cx="9907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>
                <a:latin typeface="Trebuchet MS" panose="020B0603020202020204" pitchFamily="34" charset="0"/>
              </a:rPr>
              <a:t>EASL 2017</a:t>
            </a:r>
            <a:endParaRPr lang="en-US" sz="1400" dirty="0">
              <a:latin typeface="Trebuchet MS" panose="020B0603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847" y="1857375"/>
            <a:ext cx="4773229" cy="278256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782175" y="4815667"/>
            <a:ext cx="1347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 smtClean="0">
                <a:latin typeface="Trebuchet MS" panose="020B0603020202020204" pitchFamily="34" charset="0"/>
              </a:rPr>
              <a:t>AASLD 2018</a:t>
            </a:r>
            <a:endParaRPr lang="en-US" sz="1400" dirty="0">
              <a:latin typeface="Trebuchet MS" panose="020B0603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523" y="1369228"/>
            <a:ext cx="4452512" cy="57913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43"/>
          <a:stretch/>
        </p:blipFill>
        <p:spPr>
          <a:xfrm>
            <a:off x="7176411" y="1857375"/>
            <a:ext cx="3870039" cy="283047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785"/>
          <a:stretch/>
        </p:blipFill>
        <p:spPr>
          <a:xfrm>
            <a:off x="2320567" y="4985834"/>
            <a:ext cx="4646488" cy="77579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12"/>
          <a:stretch/>
        </p:blipFill>
        <p:spPr>
          <a:xfrm>
            <a:off x="7176411" y="5761632"/>
            <a:ext cx="4299504" cy="93381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622824" y="2907469"/>
            <a:ext cx="4378481" cy="483801"/>
          </a:xfrm>
          <a:prstGeom prst="rect">
            <a:avLst/>
          </a:prstGeom>
          <a:solidFill>
            <a:srgbClr val="FFFF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77035" y="2668992"/>
            <a:ext cx="3604644" cy="603618"/>
          </a:xfrm>
          <a:prstGeom prst="rect">
            <a:avLst/>
          </a:prstGeom>
          <a:solidFill>
            <a:srgbClr val="FFFF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622823" y="3693678"/>
            <a:ext cx="4378481" cy="483801"/>
          </a:xfrm>
          <a:prstGeom prst="rect">
            <a:avLst/>
          </a:prstGeom>
          <a:solidFill>
            <a:srgbClr val="FFFF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427936" y="5140710"/>
            <a:ext cx="4378481" cy="390079"/>
          </a:xfrm>
          <a:prstGeom prst="rect">
            <a:avLst/>
          </a:prstGeom>
          <a:solidFill>
            <a:srgbClr val="FFFF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312134" y="3893700"/>
            <a:ext cx="3669545" cy="794145"/>
          </a:xfrm>
          <a:prstGeom prst="rect">
            <a:avLst/>
          </a:prstGeom>
          <a:solidFill>
            <a:srgbClr val="FFFF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022889" y="3506302"/>
            <a:ext cx="958790" cy="189536"/>
          </a:xfrm>
          <a:prstGeom prst="rect">
            <a:avLst/>
          </a:prstGeom>
          <a:solidFill>
            <a:srgbClr val="FF0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448365" y="3660008"/>
            <a:ext cx="477480" cy="233692"/>
          </a:xfrm>
          <a:prstGeom prst="rect">
            <a:avLst/>
          </a:prstGeom>
          <a:solidFill>
            <a:srgbClr val="FF0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14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00" y="1757571"/>
            <a:ext cx="10600000" cy="33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04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476" y="1495666"/>
            <a:ext cx="9219048" cy="386666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85926" y="2571750"/>
            <a:ext cx="2457449" cy="1619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772738" y="2951259"/>
            <a:ext cx="646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>
                <a:latin typeface="Trebuchet MS" panose="020B0603020202020204" pitchFamily="34" charset="0"/>
              </a:rPr>
              <a:t>TACE?</a:t>
            </a:r>
            <a:endParaRPr lang="en-US" sz="14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87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924</Words>
  <Application>Microsoft Office PowerPoint</Application>
  <PresentationFormat>Breitbild</PresentationFormat>
  <Paragraphs>145</Paragraphs>
  <Slides>24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Trebuchet MS</vt:lpstr>
      <vt:lpstr>Office Theme</vt:lpstr>
      <vt:lpstr>Hepatitis B reactivation prophylaxis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Hepatitis B reactivation prophylaxis</dc:title>
  <dc:creator>Vuille-Lessard Elise</dc:creator>
  <cp:lastModifiedBy>Pham, Thi Thao Anh (DBMR)</cp:lastModifiedBy>
  <cp:revision>61</cp:revision>
  <dcterms:created xsi:type="dcterms:W3CDTF">2021-04-14T19:57:35Z</dcterms:created>
  <dcterms:modified xsi:type="dcterms:W3CDTF">2023-01-17T15:50:14Z</dcterms:modified>
</cp:coreProperties>
</file>